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drawings/drawing2.xml" ContentType="application/vnd.openxmlformats-officedocument.drawingml.chartshapes+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1.xml" ContentType="application/vnd.openxmlformats-officedocument.themeOverride+xml"/>
  <Override PartName="/ppt/drawings/drawing3.xml" ContentType="application/vnd.openxmlformats-officedocument.drawingml.chartshapes+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2.xml" ContentType="application/vnd.openxmlformats-officedocument.themeOverr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7" r:id="rId2"/>
    <p:sldId id="259" r:id="rId3"/>
    <p:sldId id="266" r:id="rId4"/>
    <p:sldId id="357" r:id="rId5"/>
    <p:sldId id="316" r:id="rId6"/>
    <p:sldId id="409" r:id="rId7"/>
    <p:sldId id="410" r:id="rId8"/>
    <p:sldId id="388" r:id="rId9"/>
    <p:sldId id="272" r:id="rId10"/>
    <p:sldId id="321" r:id="rId11"/>
    <p:sldId id="389" r:id="rId12"/>
    <p:sldId id="358" r:id="rId13"/>
    <p:sldId id="365" r:id="rId14"/>
    <p:sldId id="361" r:id="rId15"/>
    <p:sldId id="364" r:id="rId16"/>
    <p:sldId id="367" r:id="rId17"/>
    <p:sldId id="368" r:id="rId18"/>
    <p:sldId id="369" r:id="rId19"/>
    <p:sldId id="392" r:id="rId20"/>
    <p:sldId id="370" r:id="rId21"/>
    <p:sldId id="373" r:id="rId22"/>
    <p:sldId id="393" r:id="rId23"/>
    <p:sldId id="394" r:id="rId24"/>
    <p:sldId id="371" r:id="rId25"/>
    <p:sldId id="397" r:id="rId26"/>
    <p:sldId id="374" r:id="rId27"/>
    <p:sldId id="395" r:id="rId28"/>
    <p:sldId id="411" r:id="rId29"/>
    <p:sldId id="376" r:id="rId30"/>
    <p:sldId id="396" r:id="rId31"/>
    <p:sldId id="398" r:id="rId32"/>
    <p:sldId id="399" r:id="rId33"/>
    <p:sldId id="400" r:id="rId34"/>
    <p:sldId id="401" r:id="rId35"/>
    <p:sldId id="381" r:id="rId36"/>
    <p:sldId id="402" r:id="rId37"/>
    <p:sldId id="383" r:id="rId38"/>
    <p:sldId id="384" r:id="rId39"/>
    <p:sldId id="385" r:id="rId40"/>
    <p:sldId id="404" r:id="rId41"/>
    <p:sldId id="405" r:id="rId42"/>
    <p:sldId id="406" r:id="rId43"/>
    <p:sldId id="407" r:id="rId44"/>
    <p:sldId id="408" r:id="rId45"/>
    <p:sldId id="315" r:id="rId4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 userDrawn="1">
          <p15:clr>
            <a:srgbClr val="F26B43"/>
          </p15:clr>
        </p15:guide>
        <p15:guide id="2" pos="2880" userDrawn="1">
          <p15:clr>
            <a:srgbClr val="F26B43"/>
          </p15:clr>
        </p15:guide>
        <p15:guide id="3" pos="5465" userDrawn="1">
          <p15:clr>
            <a:srgbClr val="F26B43"/>
          </p15:clr>
        </p15:guide>
        <p15:guide id="4" pos="476" userDrawn="1">
          <p15:clr>
            <a:srgbClr val="F26B43"/>
          </p15:clr>
        </p15:guide>
        <p15:guide id="5" orient="horz" pos="3974" userDrawn="1">
          <p15:clr>
            <a:srgbClr val="F26B43"/>
          </p15:clr>
        </p15:guide>
        <p15:guide id="6" pos="2971" userDrawn="1">
          <p15:clr>
            <a:srgbClr val="C35EA4"/>
          </p15:clr>
        </p15:guide>
        <p15:guide id="7" orient="horz" pos="2160" userDrawn="1">
          <p15:clr>
            <a:srgbClr val="F26B43"/>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283D"/>
    <a:srgbClr val="2E507A"/>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8" autoAdjust="0"/>
    <p:restoredTop sz="93811" autoAdjust="0"/>
  </p:normalViewPr>
  <p:slideViewPr>
    <p:cSldViewPr>
      <p:cViewPr varScale="1">
        <p:scale>
          <a:sx n="111" d="100"/>
          <a:sy n="111" d="100"/>
        </p:scale>
        <p:origin x="1476" y="114"/>
      </p:cViewPr>
      <p:guideLst>
        <p:guide orient="horz" pos="210"/>
        <p:guide pos="2880"/>
        <p:guide pos="5465"/>
        <p:guide pos="476"/>
        <p:guide orient="horz" pos="3974"/>
        <p:guide pos="2971"/>
        <p:guide orient="horz"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_____Microsoft_Excel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_____Microsoft_Excel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xml"/></Relationships>
</file>

<file path=ppt/charts/_rels/chart12.xml.rels><?xml version="1.0" encoding="UTF-8" standalone="yes"?>
<Relationships xmlns="http://schemas.openxmlformats.org/package/2006/relationships"><Relationship Id="rId3" Type="http://schemas.openxmlformats.org/officeDocument/2006/relationships/package" Target="../embeddings/_____Microsoft_Excel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_____Microsoft_Excel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_____Microsoft_Excel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_____Microsoft_Excel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_____Microsoft_Excel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_____Microsoft_Excel16.xlsx"/><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chartUserShapes" Target="../drawings/drawing2.xm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8.xml"/><Relationship Id="rId1" Type="http://schemas.microsoft.com/office/2011/relationships/chartStyle" Target="style18.xml"/><Relationship Id="rId5" Type="http://schemas.openxmlformats.org/officeDocument/2006/relationships/chartUserShapes" Target="../drawings/drawing3.xml"/><Relationship Id="rId4" Type="http://schemas.openxmlformats.org/officeDocument/2006/relationships/package" Target="../embeddings/_____Microsoft_Excel17.xlsx"/></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package" Target="../embeddings/_____Microsoft_Excel18.xlsx"/></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_____Microsoft_Excel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_____Microsoft_Excel20.xlsx"/><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_____Microsoft_Excel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_____Microsoft_Excel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_____Microsoft_Excel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_____Microsoft_Excel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714236032265255"/>
          <c:y val="0"/>
          <c:w val="0.81427878802756837"/>
          <c:h val="0.87462138049276095"/>
        </c:manualLayout>
      </c:layout>
      <c:barChart>
        <c:barDir val="bar"/>
        <c:grouping val="percentStacked"/>
        <c:varyColors val="0"/>
        <c:ser>
          <c:idx val="0"/>
          <c:order val="0"/>
          <c:tx>
            <c:strRef>
              <c:f>Лист1!$B$1</c:f>
              <c:strCache>
                <c:ptCount val="1"/>
                <c:pt idx="0">
                  <c:v>Стало больше</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0.0</c:formatCode>
                <c:ptCount val="5"/>
                <c:pt idx="0">
                  <c:v>29</c:v>
                </c:pt>
                <c:pt idx="1">
                  <c:v>33.6</c:v>
                </c:pt>
                <c:pt idx="2">
                  <c:v>34.5</c:v>
                </c:pt>
                <c:pt idx="3">
                  <c:v>34.700000000000003</c:v>
                </c:pt>
                <c:pt idx="4">
                  <c:v>30.2</c:v>
                </c:pt>
              </c:numCache>
            </c:numRef>
          </c:val>
          <c:extLst>
            <c:ext xmlns:c16="http://schemas.microsoft.com/office/drawing/2014/chart" uri="{C3380CC4-5D6E-409C-BE32-E72D297353CC}">
              <c16:uniqueId val="{00000000-341E-4E75-AD48-BBA781A9A38E}"/>
            </c:ext>
          </c:extLst>
        </c:ser>
        <c:ser>
          <c:idx val="1"/>
          <c:order val="1"/>
          <c:tx>
            <c:strRef>
              <c:f>Лист1!$C$1</c:f>
              <c:strCache>
                <c:ptCount val="1"/>
                <c:pt idx="0">
                  <c:v>Уровень не изменился</c:v>
                </c:pt>
              </c:strCache>
            </c:strRef>
          </c:tx>
          <c:spPr>
            <a:solidFill>
              <a:schemeClr val="accent3">
                <a:lumMod val="60000"/>
                <a:lumOff val="40000"/>
              </a:schemeClr>
            </a:solidFill>
            <a:ln>
              <a:solidFill>
                <a:schemeClr val="accent3">
                  <a:lumMod val="60000"/>
                  <a:lumOff val="40000"/>
                </a:schemeClr>
              </a:solid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0.0</c:formatCode>
                <c:ptCount val="5"/>
                <c:pt idx="0">
                  <c:v>25.5</c:v>
                </c:pt>
                <c:pt idx="1">
                  <c:v>37.6</c:v>
                </c:pt>
                <c:pt idx="2">
                  <c:v>35.799999999999997</c:v>
                </c:pt>
                <c:pt idx="3">
                  <c:v>33.799999999999997</c:v>
                </c:pt>
                <c:pt idx="4">
                  <c:v>35.799999999999997</c:v>
                </c:pt>
              </c:numCache>
            </c:numRef>
          </c:val>
          <c:extLst>
            <c:ext xmlns:c16="http://schemas.microsoft.com/office/drawing/2014/chart" uri="{C3380CC4-5D6E-409C-BE32-E72D297353CC}">
              <c16:uniqueId val="{00000001-341E-4E75-AD48-BBA781A9A38E}"/>
            </c:ext>
          </c:extLst>
        </c:ser>
        <c:ser>
          <c:idx val="2"/>
          <c:order val="2"/>
          <c:tx>
            <c:strRef>
              <c:f>Лист1!$D$1</c:f>
              <c:strCache>
                <c:ptCount val="1"/>
                <c:pt idx="0">
                  <c:v>Стало меньше</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0.0</c:formatCode>
                <c:ptCount val="5"/>
                <c:pt idx="0">
                  <c:v>9</c:v>
                </c:pt>
                <c:pt idx="1">
                  <c:v>14.1</c:v>
                </c:pt>
                <c:pt idx="2">
                  <c:v>12.5</c:v>
                </c:pt>
                <c:pt idx="3">
                  <c:v>11.8</c:v>
                </c:pt>
                <c:pt idx="4">
                  <c:v>11.5</c:v>
                </c:pt>
              </c:numCache>
            </c:numRef>
          </c:val>
          <c:extLst>
            <c:ext xmlns:c16="http://schemas.microsoft.com/office/drawing/2014/chart" uri="{C3380CC4-5D6E-409C-BE32-E72D297353CC}">
              <c16:uniqueId val="{00000002-341E-4E75-AD48-BBA781A9A38E}"/>
            </c:ext>
          </c:extLst>
        </c:ser>
        <c:ser>
          <c:idx val="3"/>
          <c:order val="3"/>
          <c:tx>
            <c:strRef>
              <c:f>Лист1!$E$1</c:f>
              <c:strCache>
                <c:ptCount val="1"/>
                <c:pt idx="0">
                  <c:v>Затруднились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0.0</c:formatCode>
                <c:ptCount val="5"/>
                <c:pt idx="0">
                  <c:v>36.5</c:v>
                </c:pt>
                <c:pt idx="1">
                  <c:v>14.6</c:v>
                </c:pt>
                <c:pt idx="2">
                  <c:v>17.2</c:v>
                </c:pt>
                <c:pt idx="3">
                  <c:v>19.7</c:v>
                </c:pt>
                <c:pt idx="4">
                  <c:v>22.5</c:v>
                </c:pt>
              </c:numCache>
            </c:numRef>
          </c:val>
          <c:extLst>
            <c:ext xmlns:c16="http://schemas.microsoft.com/office/drawing/2014/chart" uri="{C3380CC4-5D6E-409C-BE32-E72D297353CC}">
              <c16:uniqueId val="{00000003-341E-4E75-AD48-BBA781A9A38E}"/>
            </c:ext>
          </c:extLst>
        </c:ser>
        <c:dLbls>
          <c:showLegendKey val="0"/>
          <c:showVal val="0"/>
          <c:showCatName val="0"/>
          <c:showSerName val="0"/>
          <c:showPercent val="0"/>
          <c:showBubbleSize val="0"/>
        </c:dLbls>
        <c:gapWidth val="100"/>
        <c:overlap val="100"/>
        <c:axId val="620890672"/>
        <c:axId val="620889104"/>
      </c:barChart>
      <c:catAx>
        <c:axId val="62089067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620889104"/>
        <c:crosses val="autoZero"/>
        <c:auto val="1"/>
        <c:lblAlgn val="ctr"/>
        <c:lblOffset val="100"/>
        <c:noMultiLvlLbl val="0"/>
      </c:catAx>
      <c:valAx>
        <c:axId val="620889104"/>
        <c:scaling>
          <c:orientation val="minMax"/>
        </c:scaling>
        <c:delete val="1"/>
        <c:axPos val="b"/>
        <c:numFmt formatCode="0%" sourceLinked="1"/>
        <c:majorTickMark val="none"/>
        <c:minorTickMark val="none"/>
        <c:tickLblPos val="nextTo"/>
        <c:crossAx val="620890672"/>
        <c:crosses val="autoZero"/>
        <c:crossBetween val="between"/>
      </c:valAx>
      <c:spPr>
        <a:noFill/>
        <a:ln>
          <a:noFill/>
        </a:ln>
        <a:effectLst/>
      </c:spPr>
    </c:plotArea>
    <c:legend>
      <c:legendPos val="b"/>
      <c:layout>
        <c:manualLayout>
          <c:xMode val="edge"/>
          <c:yMode val="edge"/>
          <c:x val="0"/>
          <c:y val="0.84203852610296503"/>
          <c:w val="0.98472371390053248"/>
          <c:h val="0.15796147389703497"/>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37122844056027"/>
          <c:y val="0"/>
          <c:w val="0.84057317270259391"/>
          <c:h val="0.83995968066084958"/>
        </c:manualLayout>
      </c:layout>
      <c:barChart>
        <c:barDir val="bar"/>
        <c:grouping val="percentStacked"/>
        <c:varyColors val="0"/>
        <c:ser>
          <c:idx val="0"/>
          <c:order val="0"/>
          <c:tx>
            <c:strRef>
              <c:f>Лист1!$B$1</c:f>
              <c:strCache>
                <c:ptCount val="1"/>
                <c:pt idx="0">
                  <c:v>Местный (муниципальный)</c:v>
                </c:pt>
              </c:strCache>
            </c:strRef>
          </c:tx>
          <c:spPr>
            <a:solidFill>
              <a:schemeClr val="accent1">
                <a:lumMod val="75000"/>
              </a:schemeClr>
            </a:solidFill>
            <a:ln w="19050">
              <a:noFill/>
            </a:ln>
            <a:effectLst/>
          </c:spPr>
          <c:invertIfNegative val="0"/>
          <c:dPt>
            <c:idx val="0"/>
            <c:invertIfNegative val="0"/>
            <c:bubble3D val="0"/>
            <c:spPr>
              <a:solidFill>
                <a:schemeClr val="accent1">
                  <a:lumMod val="75000"/>
                </a:schemeClr>
              </a:solidFill>
              <a:ln w="19050">
                <a:noFill/>
              </a:ln>
              <a:effectLst/>
            </c:spPr>
            <c:extLst>
              <c:ext xmlns:c16="http://schemas.microsoft.com/office/drawing/2014/chart" uri="{C3380CC4-5D6E-409C-BE32-E72D297353CC}">
                <c16:uniqueId val="{00000001-C7C8-4B82-8F2E-D8F7A58AB931}"/>
              </c:ext>
            </c:extLst>
          </c:dPt>
          <c:dPt>
            <c:idx val="1"/>
            <c:invertIfNegative val="0"/>
            <c:bubble3D val="0"/>
            <c:spPr>
              <a:solidFill>
                <a:schemeClr val="accent1">
                  <a:lumMod val="75000"/>
                </a:schemeClr>
              </a:solidFill>
              <a:ln w="19050">
                <a:noFill/>
              </a:ln>
              <a:effectLst/>
            </c:spPr>
            <c:extLst>
              <c:ext xmlns:c16="http://schemas.microsoft.com/office/drawing/2014/chart" uri="{C3380CC4-5D6E-409C-BE32-E72D297353CC}">
                <c16:uniqueId val="{00000003-C7C8-4B82-8F2E-D8F7A58AB931}"/>
              </c:ext>
            </c:extLst>
          </c:dPt>
          <c:dPt>
            <c:idx val="2"/>
            <c:invertIfNegative val="0"/>
            <c:bubble3D val="0"/>
            <c:spPr>
              <a:solidFill>
                <a:schemeClr val="accent1">
                  <a:lumMod val="75000"/>
                </a:schemeClr>
              </a:solidFill>
              <a:ln w="19050">
                <a:noFill/>
              </a:ln>
              <a:effectLst/>
            </c:spPr>
            <c:extLst>
              <c:ext xmlns:c16="http://schemas.microsoft.com/office/drawing/2014/chart" uri="{C3380CC4-5D6E-409C-BE32-E72D297353CC}">
                <c16:uniqueId val="{00000005-C7C8-4B82-8F2E-D8F7A58AB931}"/>
              </c:ext>
            </c:extLst>
          </c:dPt>
          <c:dPt>
            <c:idx val="3"/>
            <c:invertIfNegative val="0"/>
            <c:bubble3D val="0"/>
            <c:spPr>
              <a:solidFill>
                <a:schemeClr val="accent1">
                  <a:lumMod val="75000"/>
                </a:schemeClr>
              </a:solidFill>
              <a:ln w="19050">
                <a:noFill/>
              </a:ln>
              <a:effectLst/>
            </c:spPr>
            <c:extLst>
              <c:ext xmlns:c16="http://schemas.microsoft.com/office/drawing/2014/chart" uri="{C3380CC4-5D6E-409C-BE32-E72D297353CC}">
                <c16:uniqueId val="{00000007-C7C8-4B82-8F2E-D8F7A58AB931}"/>
              </c:ext>
            </c:extLst>
          </c:dPt>
          <c:dPt>
            <c:idx val="4"/>
            <c:invertIfNegative val="0"/>
            <c:bubble3D val="0"/>
            <c:spPr>
              <a:solidFill>
                <a:schemeClr val="accent1">
                  <a:lumMod val="75000"/>
                </a:schemeClr>
              </a:solidFill>
              <a:ln w="19050">
                <a:noFill/>
              </a:ln>
              <a:effectLst/>
            </c:spPr>
            <c:extLst>
              <c:ext xmlns:c16="http://schemas.microsoft.com/office/drawing/2014/chart" uri="{C3380CC4-5D6E-409C-BE32-E72D297353CC}">
                <c16:uniqueId val="{00000009-C7C8-4B82-8F2E-D8F7A58AB931}"/>
              </c:ext>
            </c:extLst>
          </c:dPt>
          <c:dPt>
            <c:idx val="5"/>
            <c:invertIfNegative val="0"/>
            <c:bubble3D val="0"/>
            <c:spPr>
              <a:solidFill>
                <a:schemeClr val="accent1">
                  <a:lumMod val="75000"/>
                </a:schemeClr>
              </a:solidFill>
              <a:ln w="19050">
                <a:noFill/>
              </a:ln>
              <a:effectLst/>
            </c:spPr>
            <c:extLst>
              <c:ext xmlns:c16="http://schemas.microsoft.com/office/drawing/2014/chart" uri="{C3380CC4-5D6E-409C-BE32-E72D297353CC}">
                <c16:uniqueId val="{0000000B-C7C8-4B82-8F2E-D8F7A58AB931}"/>
              </c:ext>
            </c:extLst>
          </c:dPt>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Лист1!$B$2:$B$6</c:f>
              <c:numCache>
                <c:formatCode>0.0</c:formatCode>
                <c:ptCount val="5"/>
                <c:pt idx="0" formatCode="####.0">
                  <c:v>16</c:v>
                </c:pt>
                <c:pt idx="1">
                  <c:v>15.7</c:v>
                </c:pt>
                <c:pt idx="2" formatCode="####.0">
                  <c:v>13.3</c:v>
                </c:pt>
                <c:pt idx="3" formatCode="####.0">
                  <c:v>13.7</c:v>
                </c:pt>
                <c:pt idx="4" formatCode="####.0">
                  <c:v>14.7</c:v>
                </c:pt>
              </c:numCache>
            </c:numRef>
          </c:val>
          <c:extLst>
            <c:ext xmlns:c16="http://schemas.microsoft.com/office/drawing/2014/chart" uri="{C3380CC4-5D6E-409C-BE32-E72D297353CC}">
              <c16:uniqueId val="{0000000C-C7C8-4B82-8F2E-D8F7A58AB931}"/>
            </c:ext>
          </c:extLst>
        </c:ser>
        <c:ser>
          <c:idx val="1"/>
          <c:order val="1"/>
          <c:tx>
            <c:strRef>
              <c:f>Лист1!$C$1</c:f>
              <c:strCache>
                <c:ptCount val="1"/>
                <c:pt idx="0">
                  <c:v>Региональный</c:v>
                </c:pt>
              </c:strCache>
            </c:strRef>
          </c:tx>
          <c:spPr>
            <a:solidFill>
              <a:schemeClr val="accent1"/>
            </a:solidFill>
            <a:ln w="19050">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Лист1!$C$2:$C$6</c:f>
              <c:numCache>
                <c:formatCode>0.0</c:formatCode>
                <c:ptCount val="5"/>
                <c:pt idx="0" formatCode="General">
                  <c:v>12.4</c:v>
                </c:pt>
                <c:pt idx="1">
                  <c:v>12.3</c:v>
                </c:pt>
                <c:pt idx="2" formatCode="####.0">
                  <c:v>12.7</c:v>
                </c:pt>
                <c:pt idx="3" formatCode="General">
                  <c:v>11.7</c:v>
                </c:pt>
                <c:pt idx="4" formatCode="General">
                  <c:v>6.3</c:v>
                </c:pt>
              </c:numCache>
            </c:numRef>
          </c:val>
          <c:extLst>
            <c:ext xmlns:c16="http://schemas.microsoft.com/office/drawing/2014/chart" uri="{C3380CC4-5D6E-409C-BE32-E72D297353CC}">
              <c16:uniqueId val="{0000000D-C7C8-4B82-8F2E-D8F7A58AB931}"/>
            </c:ext>
          </c:extLst>
        </c:ser>
        <c:ser>
          <c:idx val="2"/>
          <c:order val="2"/>
          <c:tx>
            <c:strRef>
              <c:f>Лист1!$D$1</c:f>
              <c:strCache>
                <c:ptCount val="1"/>
                <c:pt idx="0">
                  <c:v>Федеральный</c:v>
                </c:pt>
              </c:strCache>
            </c:strRef>
          </c:tx>
          <c:spPr>
            <a:solidFill>
              <a:schemeClr val="accent1">
                <a:lumMod val="60000"/>
                <a:lumOff val="40000"/>
              </a:schemeClr>
            </a:solidFill>
            <a:ln w="19050">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Лист1!$D$2:$D$6</c:f>
              <c:numCache>
                <c:formatCode>0.0</c:formatCode>
                <c:ptCount val="5"/>
                <c:pt idx="0" formatCode="General">
                  <c:v>32.299999999999997</c:v>
                </c:pt>
                <c:pt idx="1">
                  <c:v>34.700000000000003</c:v>
                </c:pt>
                <c:pt idx="2" formatCode="####.0">
                  <c:v>38.299999999999997</c:v>
                </c:pt>
                <c:pt idx="3" formatCode="General">
                  <c:v>39.299999999999997</c:v>
                </c:pt>
                <c:pt idx="4">
                  <c:v>44</c:v>
                </c:pt>
              </c:numCache>
            </c:numRef>
          </c:val>
          <c:extLst>
            <c:ext xmlns:c16="http://schemas.microsoft.com/office/drawing/2014/chart" uri="{C3380CC4-5D6E-409C-BE32-E72D297353CC}">
              <c16:uniqueId val="{0000000E-C7C8-4B82-8F2E-D8F7A58AB931}"/>
            </c:ext>
          </c:extLst>
        </c:ser>
        <c:ser>
          <c:idx val="3"/>
          <c:order val="3"/>
          <c:tx>
            <c:strRef>
              <c:f>Лист1!$E$1</c:f>
              <c:strCache>
                <c:ptCount val="1"/>
                <c:pt idx="0">
                  <c:v>Затрудняюсь ответить</c:v>
                </c:pt>
              </c:strCache>
            </c:strRef>
          </c:tx>
          <c:spPr>
            <a:solidFill>
              <a:schemeClr val="bg1">
                <a:lumMod val="50000"/>
              </a:schemeClr>
            </a:solidFill>
            <a:ln w="19050">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Лист1!$E$2:$E$6</c:f>
              <c:numCache>
                <c:formatCode>0.0</c:formatCode>
                <c:ptCount val="5"/>
                <c:pt idx="0" formatCode="General">
                  <c:v>39.299999999999997</c:v>
                </c:pt>
                <c:pt idx="1">
                  <c:v>37.299999999999997</c:v>
                </c:pt>
                <c:pt idx="2" formatCode="####.0">
                  <c:v>35.700000000000003</c:v>
                </c:pt>
                <c:pt idx="3" formatCode="General">
                  <c:v>35.299999999999997</c:v>
                </c:pt>
                <c:pt idx="4">
                  <c:v>35</c:v>
                </c:pt>
              </c:numCache>
            </c:numRef>
          </c:val>
          <c:extLst>
            <c:ext xmlns:c16="http://schemas.microsoft.com/office/drawing/2014/chart" uri="{C3380CC4-5D6E-409C-BE32-E72D297353CC}">
              <c16:uniqueId val="{0000000F-C7C8-4B82-8F2E-D8F7A58AB931}"/>
            </c:ext>
          </c:extLst>
        </c:ser>
        <c:dLbls>
          <c:showLegendKey val="0"/>
          <c:showVal val="0"/>
          <c:showCatName val="0"/>
          <c:showSerName val="0"/>
          <c:showPercent val="0"/>
          <c:showBubbleSize val="0"/>
        </c:dLbls>
        <c:gapWidth val="80"/>
        <c:overlap val="100"/>
        <c:axId val="386483808"/>
        <c:axId val="386479872"/>
      </c:barChart>
      <c:valAx>
        <c:axId val="386479872"/>
        <c:scaling>
          <c:orientation val="minMax"/>
        </c:scaling>
        <c:delete val="1"/>
        <c:axPos val="t"/>
        <c:numFmt formatCode="0%" sourceLinked="1"/>
        <c:majorTickMark val="none"/>
        <c:minorTickMark val="none"/>
        <c:tickLblPos val="nextTo"/>
        <c:crossAx val="386483808"/>
        <c:crosses val="autoZero"/>
        <c:crossBetween val="between"/>
      </c:valAx>
      <c:catAx>
        <c:axId val="386483808"/>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386479872"/>
        <c:crosses val="autoZero"/>
        <c:auto val="1"/>
        <c:lblAlgn val="ctr"/>
        <c:lblOffset val="100"/>
        <c:noMultiLvlLbl val="0"/>
      </c:catAx>
      <c:spPr>
        <a:noFill/>
        <a:ln>
          <a:noFill/>
        </a:ln>
        <a:effectLst/>
      </c:spPr>
    </c:plotArea>
    <c:legend>
      <c:legendPos val="b"/>
      <c:layout>
        <c:manualLayout>
          <c:xMode val="edge"/>
          <c:yMode val="edge"/>
          <c:x val="1.1040806181378507E-3"/>
          <c:y val="0.83913376557446429"/>
          <c:w val="0.99779183876372435"/>
          <c:h val="0.12816880676560274"/>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016259464059587"/>
          <c:y val="3.7267699305639314E-2"/>
          <c:w val="0.54285641223919501"/>
          <c:h val="0.84901118213615001"/>
        </c:manualLayout>
      </c:layout>
      <c:barChart>
        <c:barDir val="bar"/>
        <c:grouping val="percentStacked"/>
        <c:varyColors val="0"/>
        <c:ser>
          <c:idx val="0"/>
          <c:order val="0"/>
          <c:tx>
            <c:strRef>
              <c:f>Лист1!$B$1</c:f>
              <c:strCache>
                <c:ptCount val="1"/>
                <c:pt idx="0">
                  <c:v>Возрос</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Лист1!$A$2:$A$16</c:f>
              <c:strCache>
                <c:ptCount val="15"/>
                <c:pt idx="0">
                  <c:v>На местном уровне</c:v>
                </c:pt>
                <c:pt idx="1">
                  <c:v>На уровне региона</c:v>
                </c:pt>
                <c:pt idx="2">
                  <c:v>В целом по стране</c:v>
                </c:pt>
                <c:pt idx="3">
                  <c:v>На местном уровне</c:v>
                </c:pt>
                <c:pt idx="4">
                  <c:v>На уровне региона</c:v>
                </c:pt>
                <c:pt idx="5">
                  <c:v>В целом по стране</c:v>
                </c:pt>
                <c:pt idx="6">
                  <c:v>На местном уровне</c:v>
                </c:pt>
                <c:pt idx="7">
                  <c:v>На уровне региона</c:v>
                </c:pt>
                <c:pt idx="8">
                  <c:v>В целом по стране</c:v>
                </c:pt>
                <c:pt idx="9">
                  <c:v>На местном уровне</c:v>
                </c:pt>
                <c:pt idx="10">
                  <c:v>На уровне региона</c:v>
                </c:pt>
                <c:pt idx="11">
                  <c:v>В целом по стране</c:v>
                </c:pt>
                <c:pt idx="12">
                  <c:v>На местном уровне</c:v>
                </c:pt>
                <c:pt idx="13">
                  <c:v>На уровне региона</c:v>
                </c:pt>
                <c:pt idx="14">
                  <c:v>В целом по стране</c:v>
                </c:pt>
              </c:strCache>
            </c:strRef>
          </c:cat>
          <c:val>
            <c:numRef>
              <c:f>Лист1!$B$2:$B$16</c:f>
              <c:numCache>
                <c:formatCode>####.0</c:formatCode>
                <c:ptCount val="15"/>
                <c:pt idx="0">
                  <c:v>18</c:v>
                </c:pt>
                <c:pt idx="1">
                  <c:v>21.3</c:v>
                </c:pt>
                <c:pt idx="2">
                  <c:v>30.3</c:v>
                </c:pt>
                <c:pt idx="3">
                  <c:v>16.7</c:v>
                </c:pt>
                <c:pt idx="4">
                  <c:v>20.7</c:v>
                </c:pt>
                <c:pt idx="5">
                  <c:v>31.3</c:v>
                </c:pt>
                <c:pt idx="6">
                  <c:v>22.3</c:v>
                </c:pt>
                <c:pt idx="7">
                  <c:v>24</c:v>
                </c:pt>
                <c:pt idx="8">
                  <c:v>32.700000000000003</c:v>
                </c:pt>
                <c:pt idx="9">
                  <c:v>21.3</c:v>
                </c:pt>
                <c:pt idx="10">
                  <c:v>23.3</c:v>
                </c:pt>
                <c:pt idx="11">
                  <c:v>32</c:v>
                </c:pt>
                <c:pt idx="12">
                  <c:v>12.7</c:v>
                </c:pt>
                <c:pt idx="13">
                  <c:v>11.3</c:v>
                </c:pt>
                <c:pt idx="14">
                  <c:v>23.3</c:v>
                </c:pt>
              </c:numCache>
            </c:numRef>
          </c:val>
          <c:extLst>
            <c:ext xmlns:c16="http://schemas.microsoft.com/office/drawing/2014/chart" uri="{C3380CC4-5D6E-409C-BE32-E72D297353CC}">
              <c16:uniqueId val="{00000000-C57D-4796-84D7-6F33EEA03678}"/>
            </c:ext>
          </c:extLst>
        </c:ser>
        <c:ser>
          <c:idx val="1"/>
          <c:order val="1"/>
          <c:tx>
            <c:strRef>
              <c:f>Лист1!$C$1</c:f>
              <c:strCache>
                <c:ptCount val="1"/>
                <c:pt idx="0">
                  <c:v>Не изменился</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Лист1!$A$2:$A$16</c:f>
              <c:strCache>
                <c:ptCount val="15"/>
                <c:pt idx="0">
                  <c:v>На местном уровне</c:v>
                </c:pt>
                <c:pt idx="1">
                  <c:v>На уровне региона</c:v>
                </c:pt>
                <c:pt idx="2">
                  <c:v>В целом по стране</c:v>
                </c:pt>
                <c:pt idx="3">
                  <c:v>На местном уровне</c:v>
                </c:pt>
                <c:pt idx="4">
                  <c:v>На уровне региона</c:v>
                </c:pt>
                <c:pt idx="5">
                  <c:v>В целом по стране</c:v>
                </c:pt>
                <c:pt idx="6">
                  <c:v>На местном уровне</c:v>
                </c:pt>
                <c:pt idx="7">
                  <c:v>На уровне региона</c:v>
                </c:pt>
                <c:pt idx="8">
                  <c:v>В целом по стране</c:v>
                </c:pt>
                <c:pt idx="9">
                  <c:v>На местном уровне</c:v>
                </c:pt>
                <c:pt idx="10">
                  <c:v>На уровне региона</c:v>
                </c:pt>
                <c:pt idx="11">
                  <c:v>В целом по стране</c:v>
                </c:pt>
                <c:pt idx="12">
                  <c:v>На местном уровне</c:v>
                </c:pt>
                <c:pt idx="13">
                  <c:v>На уровне региона</c:v>
                </c:pt>
                <c:pt idx="14">
                  <c:v>В целом по стране</c:v>
                </c:pt>
              </c:strCache>
            </c:strRef>
          </c:cat>
          <c:val>
            <c:numRef>
              <c:f>Лист1!$C$2:$C$16</c:f>
              <c:numCache>
                <c:formatCode>####.0</c:formatCode>
                <c:ptCount val="15"/>
                <c:pt idx="0">
                  <c:v>50.7</c:v>
                </c:pt>
                <c:pt idx="1">
                  <c:v>53</c:v>
                </c:pt>
                <c:pt idx="2">
                  <c:v>47</c:v>
                </c:pt>
                <c:pt idx="3">
                  <c:v>49</c:v>
                </c:pt>
                <c:pt idx="4">
                  <c:v>54.7</c:v>
                </c:pt>
                <c:pt idx="5">
                  <c:v>46.7</c:v>
                </c:pt>
                <c:pt idx="6">
                  <c:v>44.7</c:v>
                </c:pt>
                <c:pt idx="7">
                  <c:v>51</c:v>
                </c:pt>
                <c:pt idx="8">
                  <c:v>46</c:v>
                </c:pt>
                <c:pt idx="9">
                  <c:v>44.7</c:v>
                </c:pt>
                <c:pt idx="10">
                  <c:v>52.3</c:v>
                </c:pt>
                <c:pt idx="11">
                  <c:v>46.7</c:v>
                </c:pt>
                <c:pt idx="12">
                  <c:v>57</c:v>
                </c:pt>
                <c:pt idx="13">
                  <c:v>61.3</c:v>
                </c:pt>
                <c:pt idx="14">
                  <c:v>56</c:v>
                </c:pt>
              </c:numCache>
            </c:numRef>
          </c:val>
          <c:extLst>
            <c:ext xmlns:c16="http://schemas.microsoft.com/office/drawing/2014/chart" uri="{C3380CC4-5D6E-409C-BE32-E72D297353CC}">
              <c16:uniqueId val="{00000001-C57D-4796-84D7-6F33EEA03678}"/>
            </c:ext>
          </c:extLst>
        </c:ser>
        <c:ser>
          <c:idx val="2"/>
          <c:order val="2"/>
          <c:tx>
            <c:strRef>
              <c:f>Лист1!$D$1</c:f>
              <c:strCache>
                <c:ptCount val="1"/>
                <c:pt idx="0">
                  <c:v>Уменьшился</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Лист1!$A$2:$A$16</c:f>
              <c:strCache>
                <c:ptCount val="15"/>
                <c:pt idx="0">
                  <c:v>На местном уровне</c:v>
                </c:pt>
                <c:pt idx="1">
                  <c:v>На уровне региона</c:v>
                </c:pt>
                <c:pt idx="2">
                  <c:v>В целом по стране</c:v>
                </c:pt>
                <c:pt idx="3">
                  <c:v>На местном уровне</c:v>
                </c:pt>
                <c:pt idx="4">
                  <c:v>На уровне региона</c:v>
                </c:pt>
                <c:pt idx="5">
                  <c:v>В целом по стране</c:v>
                </c:pt>
                <c:pt idx="6">
                  <c:v>На местном уровне</c:v>
                </c:pt>
                <c:pt idx="7">
                  <c:v>На уровне региона</c:v>
                </c:pt>
                <c:pt idx="8">
                  <c:v>В целом по стране</c:v>
                </c:pt>
                <c:pt idx="9">
                  <c:v>На местном уровне</c:v>
                </c:pt>
                <c:pt idx="10">
                  <c:v>На уровне региона</c:v>
                </c:pt>
                <c:pt idx="11">
                  <c:v>В целом по стране</c:v>
                </c:pt>
                <c:pt idx="12">
                  <c:v>На местном уровне</c:v>
                </c:pt>
                <c:pt idx="13">
                  <c:v>На уровне региона</c:v>
                </c:pt>
                <c:pt idx="14">
                  <c:v>В целом по стране</c:v>
                </c:pt>
              </c:strCache>
            </c:strRef>
          </c:cat>
          <c:val>
            <c:numRef>
              <c:f>Лист1!$D$2:$D$16</c:f>
              <c:numCache>
                <c:formatCode>####.0</c:formatCode>
                <c:ptCount val="15"/>
                <c:pt idx="0">
                  <c:v>31.3</c:v>
                </c:pt>
                <c:pt idx="1">
                  <c:v>25.7</c:v>
                </c:pt>
                <c:pt idx="2">
                  <c:v>22.7</c:v>
                </c:pt>
                <c:pt idx="3">
                  <c:v>34.299999999999997</c:v>
                </c:pt>
                <c:pt idx="4">
                  <c:v>24.7</c:v>
                </c:pt>
                <c:pt idx="5">
                  <c:v>22</c:v>
                </c:pt>
                <c:pt idx="6">
                  <c:v>33</c:v>
                </c:pt>
                <c:pt idx="7">
                  <c:v>25</c:v>
                </c:pt>
                <c:pt idx="8">
                  <c:v>21.3</c:v>
                </c:pt>
                <c:pt idx="9">
                  <c:v>34</c:v>
                </c:pt>
                <c:pt idx="10">
                  <c:v>24.3</c:v>
                </c:pt>
                <c:pt idx="11">
                  <c:v>21.3</c:v>
                </c:pt>
                <c:pt idx="12">
                  <c:v>30.3</c:v>
                </c:pt>
                <c:pt idx="13">
                  <c:v>27.3</c:v>
                </c:pt>
                <c:pt idx="14">
                  <c:v>20.7</c:v>
                </c:pt>
              </c:numCache>
            </c:numRef>
          </c:val>
          <c:extLst>
            <c:ext xmlns:c16="http://schemas.microsoft.com/office/drawing/2014/chart" uri="{C3380CC4-5D6E-409C-BE32-E72D297353CC}">
              <c16:uniqueId val="{00000002-C57D-4796-84D7-6F33EEA03678}"/>
            </c:ext>
          </c:extLst>
        </c:ser>
        <c:dLbls>
          <c:showLegendKey val="0"/>
          <c:showVal val="1"/>
          <c:showCatName val="0"/>
          <c:showSerName val="0"/>
          <c:showPercent val="0"/>
          <c:showBubbleSize val="0"/>
        </c:dLbls>
        <c:gapWidth val="80"/>
        <c:overlap val="100"/>
        <c:axId val="723878600"/>
        <c:axId val="723882520"/>
      </c:barChart>
      <c:valAx>
        <c:axId val="723882520"/>
        <c:scaling>
          <c:orientation val="minMax"/>
        </c:scaling>
        <c:delete val="1"/>
        <c:axPos val="b"/>
        <c:numFmt formatCode="0%" sourceLinked="1"/>
        <c:majorTickMark val="none"/>
        <c:minorTickMark val="none"/>
        <c:tickLblPos val="nextTo"/>
        <c:crossAx val="723878600"/>
        <c:crosses val="autoZero"/>
        <c:crossBetween val="between"/>
      </c:valAx>
      <c:catAx>
        <c:axId val="723878600"/>
        <c:scaling>
          <c:orientation val="minMax"/>
        </c:scaling>
        <c:delete val="0"/>
        <c:axPos val="l"/>
        <c:numFmt formatCode="General" sourceLinked="0"/>
        <c:majorTickMark val="none"/>
        <c:minorTickMark val="none"/>
        <c:tickLblPos val="nextTo"/>
        <c:spPr>
          <a:solidFill>
            <a:sysClr val="window" lastClr="FFFFFF"/>
          </a:solidFill>
          <a:ln w="9525" cap="flat" cmpd="sng" algn="ctr">
            <a:noFill/>
            <a:prstDash val="solid"/>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ru-RU"/>
          </a:p>
        </c:txPr>
        <c:crossAx val="723882520"/>
        <c:crosses val="autoZero"/>
        <c:auto val="0"/>
        <c:lblAlgn val="ctr"/>
        <c:lblOffset val="100"/>
        <c:noMultiLvlLbl val="0"/>
      </c:catAx>
      <c:spPr>
        <a:noFill/>
        <a:ln>
          <a:noFill/>
        </a:ln>
        <a:effectLst/>
      </c:spPr>
    </c:plotArea>
    <c:legend>
      <c:legendPos val="b"/>
      <c:layout>
        <c:manualLayout>
          <c:xMode val="edge"/>
          <c:yMode val="edge"/>
          <c:x val="0"/>
          <c:y val="0.90293279290024564"/>
          <c:w val="0.99910257793118329"/>
          <c:h val="7.751959889040127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tx1">
          <a:tint val="75000"/>
          <a:shade val="95000"/>
          <a:satMod val="105000"/>
        </a:schemeClr>
      </a:solidFill>
      <a:prstDash val="solid"/>
      <a:round/>
    </a:ln>
    <a:effectLst>
      <a:outerShdw blurRad="50800" dist="38100" dir="2700000" algn="tl" rotWithShape="0">
        <a:prstClr val="black">
          <a:alpha val="40000"/>
        </a:prstClr>
      </a:outerShdw>
    </a:effectLst>
  </c:spPr>
  <c:txPr>
    <a:bodyPr/>
    <a:lstStyle/>
    <a:p>
      <a:pPr>
        <a:defRPr sz="1100"/>
      </a:pPr>
      <a:endParaRPr lang="ru-RU"/>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051648052657928"/>
          <c:y val="5.5145841387601565E-3"/>
          <c:w val="0.46357599769262003"/>
          <c:h val="0.92384495020889279"/>
        </c:manualLayout>
      </c:layout>
      <c:barChart>
        <c:barDir val="bar"/>
        <c:grouping val="percentStacked"/>
        <c:varyColors val="0"/>
        <c:ser>
          <c:idx val="0"/>
          <c:order val="0"/>
          <c:tx>
            <c:strRef>
              <c:f>Лист1!$B$1</c:f>
              <c:strCache>
                <c:ptCount val="1"/>
                <c:pt idx="0">
                  <c:v>Коррупции стало больше</c:v>
                </c:pt>
              </c:strCache>
            </c:strRef>
          </c:tx>
          <c:spPr>
            <a:solidFill>
              <a:schemeClr val="accent1"/>
            </a:solidFill>
            <a:ln>
              <a:noFill/>
            </a:ln>
            <a:effectLst/>
          </c:spPr>
          <c:invertIfNegative val="0"/>
          <c:dLbls>
            <c:dLbl>
              <c:idx val="0"/>
              <c:layout>
                <c:manualLayout>
                  <c:x val="4.150669295423886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D1-4951-8B4F-653BB085B401}"/>
                </c:ext>
              </c:extLst>
            </c:dLbl>
            <c:dLbl>
              <c:idx val="7"/>
              <c:layout>
                <c:manualLayout>
                  <c:x val="4.150669295423886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4D1-4951-8B4F-653BB085B401}"/>
                </c:ext>
              </c:extLst>
            </c:dLbl>
            <c:dLbl>
              <c:idx val="13"/>
              <c:layout>
                <c:manualLayout>
                  <c:x val="8.3013385908476973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4D1-4951-8B4F-653BB085B401}"/>
                </c:ext>
              </c:extLst>
            </c:dLbl>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Росреестр</c:v>
                </c:pt>
                <c:pt idx="1">
                  <c:v>Ростехнадзор</c:v>
                </c:pt>
                <c:pt idx="2">
                  <c:v>Органы противопожарного надзора, МЧС</c:v>
                </c:pt>
                <c:pt idx="3">
                  <c:v>Органы по охране природных ресурсов и окружающей среды</c:v>
                </c:pt>
                <c:pt idx="4">
                  <c:v>Органы по охране труда</c:v>
                </c:pt>
                <c:pt idx="5">
                  <c:v>Роспотребнадзор</c:v>
                </c:pt>
                <c:pt idx="6">
                  <c:v>Налоговые органы</c:v>
                </c:pt>
                <c:pt idx="7">
                  <c:v>ФАС России</c:v>
                </c:pt>
                <c:pt idx="8">
                  <c:v>Органы, занимающиеся вопросами предоставления земельных участков</c:v>
                </c:pt>
                <c:pt idx="9">
                  <c:v>Прокуратура</c:v>
                </c:pt>
                <c:pt idx="10">
                  <c:v>Органы по архитектуре и строительству (БТИ и др.)</c:v>
                </c:pt>
                <c:pt idx="11">
                  <c:v>Органы по реализации государственной (муниципальной) политики в сфере торговли, питания и услуг</c:v>
                </c:pt>
                <c:pt idx="12">
                  <c:v>Органы, занимающиеся предоставлением в аренду помещений</c:v>
                </c:pt>
                <c:pt idx="13">
                  <c:v>Полиция, органы внутренних дел</c:v>
                </c:pt>
                <c:pt idx="14">
                  <c:v>Судебные органы</c:v>
                </c:pt>
              </c:strCache>
            </c:strRef>
          </c:cat>
          <c:val>
            <c:numRef>
              <c:f>Лист1!$B$2:$B$16</c:f>
              <c:numCache>
                <c:formatCode>0.0</c:formatCode>
                <c:ptCount val="15"/>
                <c:pt idx="0">
                  <c:v>5</c:v>
                </c:pt>
                <c:pt idx="1">
                  <c:v>6.6</c:v>
                </c:pt>
                <c:pt idx="2">
                  <c:v>6.8</c:v>
                </c:pt>
                <c:pt idx="3">
                  <c:v>8.1</c:v>
                </c:pt>
                <c:pt idx="4">
                  <c:v>9</c:v>
                </c:pt>
                <c:pt idx="5">
                  <c:v>9.4</c:v>
                </c:pt>
                <c:pt idx="6">
                  <c:v>9.6999999999999993</c:v>
                </c:pt>
                <c:pt idx="7">
                  <c:v>12.2</c:v>
                </c:pt>
                <c:pt idx="8">
                  <c:v>12.6</c:v>
                </c:pt>
                <c:pt idx="9">
                  <c:v>13.3</c:v>
                </c:pt>
                <c:pt idx="10">
                  <c:v>13.8</c:v>
                </c:pt>
                <c:pt idx="11">
                  <c:v>14.8</c:v>
                </c:pt>
                <c:pt idx="12">
                  <c:v>17.100000000000001</c:v>
                </c:pt>
                <c:pt idx="13">
                  <c:v>17.7</c:v>
                </c:pt>
                <c:pt idx="14">
                  <c:v>21</c:v>
                </c:pt>
              </c:numCache>
            </c:numRef>
          </c:val>
          <c:extLst>
            <c:ext xmlns:c16="http://schemas.microsoft.com/office/drawing/2014/chart" uri="{C3380CC4-5D6E-409C-BE32-E72D297353CC}">
              <c16:uniqueId val="{00000003-E4D1-4951-8B4F-653BB085B401}"/>
            </c:ext>
          </c:extLst>
        </c:ser>
        <c:ser>
          <c:idx val="1"/>
          <c:order val="1"/>
          <c:tx>
            <c:strRef>
              <c:f>Лист1!$C$1</c:f>
              <c:strCache>
                <c:ptCount val="1"/>
                <c:pt idx="0">
                  <c:v>Ситуация не изменилась</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Росреестр</c:v>
                </c:pt>
                <c:pt idx="1">
                  <c:v>Ростехнадзор</c:v>
                </c:pt>
                <c:pt idx="2">
                  <c:v>Органы противопожарного надзора, МЧС</c:v>
                </c:pt>
                <c:pt idx="3">
                  <c:v>Органы по охране природных ресурсов и окружающей среды</c:v>
                </c:pt>
                <c:pt idx="4">
                  <c:v>Органы по охране труда</c:v>
                </c:pt>
                <c:pt idx="5">
                  <c:v>Роспотребнадзор</c:v>
                </c:pt>
                <c:pt idx="6">
                  <c:v>Налоговые органы</c:v>
                </c:pt>
                <c:pt idx="7">
                  <c:v>ФАС России</c:v>
                </c:pt>
                <c:pt idx="8">
                  <c:v>Органы, занимающиеся вопросами предоставления земельных участков</c:v>
                </c:pt>
                <c:pt idx="9">
                  <c:v>Прокуратура</c:v>
                </c:pt>
                <c:pt idx="10">
                  <c:v>Органы по архитектуре и строительству (БТИ и др.)</c:v>
                </c:pt>
                <c:pt idx="11">
                  <c:v>Органы по реализации государственной (муниципальной) политики в сфере торговли, питания и услуг</c:v>
                </c:pt>
                <c:pt idx="12">
                  <c:v>Органы, занимающиеся предоставлением в аренду помещений</c:v>
                </c:pt>
                <c:pt idx="13">
                  <c:v>Полиция, органы внутренних дел</c:v>
                </c:pt>
                <c:pt idx="14">
                  <c:v>Судебные органы</c:v>
                </c:pt>
              </c:strCache>
            </c:strRef>
          </c:cat>
          <c:val>
            <c:numRef>
              <c:f>Лист1!$C$2:$C$16</c:f>
              <c:numCache>
                <c:formatCode>0.0</c:formatCode>
                <c:ptCount val="15"/>
                <c:pt idx="0">
                  <c:v>19.3</c:v>
                </c:pt>
                <c:pt idx="1">
                  <c:v>25</c:v>
                </c:pt>
                <c:pt idx="2">
                  <c:v>24.8</c:v>
                </c:pt>
                <c:pt idx="3">
                  <c:v>27</c:v>
                </c:pt>
                <c:pt idx="4">
                  <c:v>25.4</c:v>
                </c:pt>
                <c:pt idx="5">
                  <c:v>28.3</c:v>
                </c:pt>
                <c:pt idx="6">
                  <c:v>21.8</c:v>
                </c:pt>
                <c:pt idx="7">
                  <c:v>16.7</c:v>
                </c:pt>
                <c:pt idx="8">
                  <c:v>24.4</c:v>
                </c:pt>
                <c:pt idx="9">
                  <c:v>25.5</c:v>
                </c:pt>
                <c:pt idx="10">
                  <c:v>21.6</c:v>
                </c:pt>
                <c:pt idx="11">
                  <c:v>26.1</c:v>
                </c:pt>
                <c:pt idx="12">
                  <c:v>18.100000000000001</c:v>
                </c:pt>
                <c:pt idx="13">
                  <c:v>26.6</c:v>
                </c:pt>
                <c:pt idx="14">
                  <c:v>18.2</c:v>
                </c:pt>
              </c:numCache>
            </c:numRef>
          </c:val>
          <c:extLst>
            <c:ext xmlns:c16="http://schemas.microsoft.com/office/drawing/2014/chart" uri="{C3380CC4-5D6E-409C-BE32-E72D297353CC}">
              <c16:uniqueId val="{00000004-E4D1-4951-8B4F-653BB085B401}"/>
            </c:ext>
          </c:extLst>
        </c:ser>
        <c:ser>
          <c:idx val="2"/>
          <c:order val="2"/>
          <c:tx>
            <c:strRef>
              <c:f>Лист1!$D$1</c:f>
              <c:strCache>
                <c:ptCount val="1"/>
                <c:pt idx="0">
                  <c:v>Коррупции стало меньше</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Росреестр</c:v>
                </c:pt>
                <c:pt idx="1">
                  <c:v>Ростехнадзор</c:v>
                </c:pt>
                <c:pt idx="2">
                  <c:v>Органы противопожарного надзора, МЧС</c:v>
                </c:pt>
                <c:pt idx="3">
                  <c:v>Органы по охране природных ресурсов и окружающей среды</c:v>
                </c:pt>
                <c:pt idx="4">
                  <c:v>Органы по охране труда</c:v>
                </c:pt>
                <c:pt idx="5">
                  <c:v>Роспотребнадзор</c:v>
                </c:pt>
                <c:pt idx="6">
                  <c:v>Налоговые органы</c:v>
                </c:pt>
                <c:pt idx="7">
                  <c:v>ФАС России</c:v>
                </c:pt>
                <c:pt idx="8">
                  <c:v>Органы, занимающиеся вопросами предоставления земельных участков</c:v>
                </c:pt>
                <c:pt idx="9">
                  <c:v>Прокуратура</c:v>
                </c:pt>
                <c:pt idx="10">
                  <c:v>Органы по архитектуре и строительству (БТИ и др.)</c:v>
                </c:pt>
                <c:pt idx="11">
                  <c:v>Органы по реализации государственной (муниципальной) политики в сфере торговли, питания и услуг</c:v>
                </c:pt>
                <c:pt idx="12">
                  <c:v>Органы, занимающиеся предоставлением в аренду помещений</c:v>
                </c:pt>
                <c:pt idx="13">
                  <c:v>Полиция, органы внутренних дел</c:v>
                </c:pt>
                <c:pt idx="14">
                  <c:v>Судебные органы</c:v>
                </c:pt>
              </c:strCache>
            </c:strRef>
          </c:cat>
          <c:val>
            <c:numRef>
              <c:f>Лист1!$D$2:$D$16</c:f>
              <c:numCache>
                <c:formatCode>0.0</c:formatCode>
                <c:ptCount val="15"/>
                <c:pt idx="0">
                  <c:v>12.9</c:v>
                </c:pt>
                <c:pt idx="1">
                  <c:v>10.5</c:v>
                </c:pt>
                <c:pt idx="2">
                  <c:v>12.6</c:v>
                </c:pt>
                <c:pt idx="3">
                  <c:v>8.1</c:v>
                </c:pt>
                <c:pt idx="4">
                  <c:v>10.7</c:v>
                </c:pt>
                <c:pt idx="5">
                  <c:v>11.1</c:v>
                </c:pt>
                <c:pt idx="6">
                  <c:v>14.4</c:v>
                </c:pt>
                <c:pt idx="7">
                  <c:v>10</c:v>
                </c:pt>
                <c:pt idx="8">
                  <c:v>10.9</c:v>
                </c:pt>
                <c:pt idx="9">
                  <c:v>6.1</c:v>
                </c:pt>
                <c:pt idx="10">
                  <c:v>10.3</c:v>
                </c:pt>
                <c:pt idx="11">
                  <c:v>10.199999999999999</c:v>
                </c:pt>
                <c:pt idx="12">
                  <c:v>14.3</c:v>
                </c:pt>
                <c:pt idx="13">
                  <c:v>12.7</c:v>
                </c:pt>
                <c:pt idx="14">
                  <c:v>5.6</c:v>
                </c:pt>
              </c:numCache>
            </c:numRef>
          </c:val>
          <c:extLst>
            <c:ext xmlns:c16="http://schemas.microsoft.com/office/drawing/2014/chart" uri="{C3380CC4-5D6E-409C-BE32-E72D297353CC}">
              <c16:uniqueId val="{00000005-E4D1-4951-8B4F-653BB085B401}"/>
            </c:ext>
          </c:extLst>
        </c:ser>
        <c:ser>
          <c:idx val="3"/>
          <c:order val="3"/>
          <c:tx>
            <c:strRef>
              <c:f>Лист1!$E$1</c:f>
              <c:strCache>
                <c:ptCount val="1"/>
                <c:pt idx="0">
                  <c:v>Не знаю</c:v>
                </c:pt>
              </c:strCache>
            </c:strRef>
          </c:tx>
          <c:spPr>
            <a:solidFill>
              <a:schemeClr val="bg1">
                <a:lumMod val="50000"/>
              </a:schemeClr>
            </a:solidFill>
            <a:ln>
              <a:noFill/>
            </a:ln>
            <a:effectLst/>
          </c:spPr>
          <c:invertIfNegative val="0"/>
          <c:dLbls>
            <c:dLbl>
              <c:idx val="4"/>
              <c:layout>
                <c:manualLayout>
                  <c:x val="-4.150669295423886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4D1-4951-8B4F-653BB085B401}"/>
                </c:ext>
              </c:extLst>
            </c:dLbl>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Росреестр</c:v>
                </c:pt>
                <c:pt idx="1">
                  <c:v>Ростехнадзор</c:v>
                </c:pt>
                <c:pt idx="2">
                  <c:v>Органы противопожарного надзора, МЧС</c:v>
                </c:pt>
                <c:pt idx="3">
                  <c:v>Органы по охране природных ресурсов и окружающей среды</c:v>
                </c:pt>
                <c:pt idx="4">
                  <c:v>Органы по охране труда</c:v>
                </c:pt>
                <c:pt idx="5">
                  <c:v>Роспотребнадзор</c:v>
                </c:pt>
                <c:pt idx="6">
                  <c:v>Налоговые органы</c:v>
                </c:pt>
                <c:pt idx="7">
                  <c:v>ФАС России</c:v>
                </c:pt>
                <c:pt idx="8">
                  <c:v>Органы, занимающиеся вопросами предоставления земельных участков</c:v>
                </c:pt>
                <c:pt idx="9">
                  <c:v>Прокуратура</c:v>
                </c:pt>
                <c:pt idx="10">
                  <c:v>Органы по архитектуре и строительству (БТИ и др.)</c:v>
                </c:pt>
                <c:pt idx="11">
                  <c:v>Органы по реализации государственной (муниципальной) политики в сфере торговли, питания и услуг</c:v>
                </c:pt>
                <c:pt idx="12">
                  <c:v>Органы, занимающиеся предоставлением в аренду помещений</c:v>
                </c:pt>
                <c:pt idx="13">
                  <c:v>Полиция, органы внутренних дел</c:v>
                </c:pt>
                <c:pt idx="14">
                  <c:v>Судебные органы</c:v>
                </c:pt>
              </c:strCache>
            </c:strRef>
          </c:cat>
          <c:val>
            <c:numRef>
              <c:f>Лист1!$E$2:$E$16</c:f>
              <c:numCache>
                <c:formatCode>0.0</c:formatCode>
                <c:ptCount val="15"/>
                <c:pt idx="0">
                  <c:v>62.8</c:v>
                </c:pt>
                <c:pt idx="1">
                  <c:v>57.9</c:v>
                </c:pt>
                <c:pt idx="2">
                  <c:v>55.8</c:v>
                </c:pt>
                <c:pt idx="3">
                  <c:v>56.8</c:v>
                </c:pt>
                <c:pt idx="4">
                  <c:v>54.9</c:v>
                </c:pt>
                <c:pt idx="5">
                  <c:v>51.2</c:v>
                </c:pt>
                <c:pt idx="6">
                  <c:v>54.1</c:v>
                </c:pt>
                <c:pt idx="7">
                  <c:v>61.1</c:v>
                </c:pt>
                <c:pt idx="8">
                  <c:v>52.1</c:v>
                </c:pt>
                <c:pt idx="9">
                  <c:v>55.1</c:v>
                </c:pt>
                <c:pt idx="10">
                  <c:v>54.3</c:v>
                </c:pt>
                <c:pt idx="11">
                  <c:v>48.9</c:v>
                </c:pt>
                <c:pt idx="12">
                  <c:v>50.5</c:v>
                </c:pt>
                <c:pt idx="13">
                  <c:v>43</c:v>
                </c:pt>
                <c:pt idx="14">
                  <c:v>55.2</c:v>
                </c:pt>
              </c:numCache>
            </c:numRef>
          </c:val>
          <c:extLst>
            <c:ext xmlns:c16="http://schemas.microsoft.com/office/drawing/2014/chart" uri="{C3380CC4-5D6E-409C-BE32-E72D297353CC}">
              <c16:uniqueId val="{00000007-E4D1-4951-8B4F-653BB085B401}"/>
            </c:ext>
          </c:extLst>
        </c:ser>
        <c:dLbls>
          <c:showLegendKey val="0"/>
          <c:showVal val="0"/>
          <c:showCatName val="0"/>
          <c:showSerName val="0"/>
          <c:showPercent val="0"/>
          <c:showBubbleSize val="0"/>
        </c:dLbls>
        <c:gapWidth val="100"/>
        <c:overlap val="100"/>
        <c:axId val="723880560"/>
        <c:axId val="723881736"/>
      </c:barChart>
      <c:catAx>
        <c:axId val="723880560"/>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crossAx val="723881736"/>
        <c:crosses val="autoZero"/>
        <c:auto val="1"/>
        <c:lblAlgn val="ctr"/>
        <c:lblOffset val="100"/>
        <c:noMultiLvlLbl val="0"/>
      </c:catAx>
      <c:valAx>
        <c:axId val="723881736"/>
        <c:scaling>
          <c:orientation val="minMax"/>
        </c:scaling>
        <c:delete val="1"/>
        <c:axPos val="t"/>
        <c:numFmt formatCode="0%" sourceLinked="1"/>
        <c:majorTickMark val="none"/>
        <c:minorTickMark val="none"/>
        <c:tickLblPos val="nextTo"/>
        <c:crossAx val="723880560"/>
        <c:crosses val="autoZero"/>
        <c:crossBetween val="between"/>
      </c:valAx>
      <c:spPr>
        <a:noFill/>
        <a:ln>
          <a:noFill/>
        </a:ln>
        <a:effectLst/>
      </c:spPr>
    </c:plotArea>
    <c:legend>
      <c:legendPos val="b"/>
      <c:layout>
        <c:manualLayout>
          <c:xMode val="edge"/>
          <c:yMode val="edge"/>
          <c:x val="0"/>
          <c:y val="0.94503613072144055"/>
          <c:w val="1"/>
          <c:h val="4.9302423722794225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000">
          <a:solidFill>
            <a:schemeClr val="tx1"/>
          </a:solidFill>
        </a:defRPr>
      </a:pPr>
      <a:endParaRPr lang="ru-RU"/>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956522094909609"/>
          <c:y val="1.5723270440251572E-2"/>
          <c:w val="0.59043477905090391"/>
          <c:h val="0.92892123203928123"/>
        </c:manualLayout>
      </c:layout>
      <c:barChart>
        <c:barDir val="bar"/>
        <c:grouping val="clustered"/>
        <c:varyColors val="0"/>
        <c:ser>
          <c:idx val="0"/>
          <c:order val="0"/>
          <c:tx>
            <c:strRef>
              <c:f>Лист1!$B$1</c:f>
              <c:strCache>
                <c:ptCount val="1"/>
                <c:pt idx="0">
                  <c:v>2023 год</c:v>
                </c:pt>
              </c:strCache>
            </c:strRef>
          </c:tx>
          <c:spPr>
            <a:solidFill>
              <a:schemeClr val="accent1">
                <a:lumMod val="60000"/>
                <a:lumOff val="40000"/>
              </a:schemeClr>
            </a:solidFill>
            <a:ln w="19050">
              <a:noFill/>
            </a:ln>
            <a:effectLst/>
          </c:spPr>
          <c:invertIfNegative val="0"/>
          <c:dPt>
            <c:idx val="0"/>
            <c:invertIfNegative val="0"/>
            <c:bubble3D val="0"/>
            <c:spPr>
              <a:solidFill>
                <a:schemeClr val="accent1">
                  <a:lumMod val="60000"/>
                  <a:lumOff val="40000"/>
                </a:schemeClr>
              </a:solidFill>
              <a:ln w="19050">
                <a:noFill/>
              </a:ln>
              <a:effectLst/>
            </c:spPr>
            <c:extLst>
              <c:ext xmlns:c16="http://schemas.microsoft.com/office/drawing/2014/chart" uri="{C3380CC4-5D6E-409C-BE32-E72D297353CC}">
                <c16:uniqueId val="{00000001-7B86-4CCC-B6DD-7BA63DEEA861}"/>
              </c:ext>
            </c:extLst>
          </c:dPt>
          <c:dPt>
            <c:idx val="1"/>
            <c:invertIfNegative val="0"/>
            <c:bubble3D val="0"/>
            <c:spPr>
              <a:solidFill>
                <a:schemeClr val="accent1">
                  <a:lumMod val="60000"/>
                  <a:lumOff val="40000"/>
                </a:schemeClr>
              </a:solidFill>
              <a:ln w="19050">
                <a:noFill/>
              </a:ln>
              <a:effectLst/>
            </c:spPr>
            <c:extLst>
              <c:ext xmlns:c16="http://schemas.microsoft.com/office/drawing/2014/chart" uri="{C3380CC4-5D6E-409C-BE32-E72D297353CC}">
                <c16:uniqueId val="{00000003-7B86-4CCC-B6DD-7BA63DEEA861}"/>
              </c:ext>
            </c:extLst>
          </c:dPt>
          <c:dPt>
            <c:idx val="2"/>
            <c:invertIfNegative val="0"/>
            <c:bubble3D val="0"/>
            <c:spPr>
              <a:solidFill>
                <a:schemeClr val="accent1">
                  <a:lumMod val="60000"/>
                  <a:lumOff val="40000"/>
                </a:schemeClr>
              </a:solidFill>
              <a:ln w="19050">
                <a:noFill/>
              </a:ln>
              <a:effectLst/>
            </c:spPr>
            <c:extLst>
              <c:ext xmlns:c16="http://schemas.microsoft.com/office/drawing/2014/chart" uri="{C3380CC4-5D6E-409C-BE32-E72D297353CC}">
                <c16:uniqueId val="{00000005-7B86-4CCC-B6DD-7BA63DEEA861}"/>
              </c:ext>
            </c:extLst>
          </c:dPt>
          <c:dPt>
            <c:idx val="3"/>
            <c:invertIfNegative val="0"/>
            <c:bubble3D val="0"/>
            <c:spPr>
              <a:solidFill>
                <a:schemeClr val="accent1">
                  <a:lumMod val="60000"/>
                  <a:lumOff val="40000"/>
                </a:schemeClr>
              </a:solidFill>
              <a:ln w="19050">
                <a:noFill/>
              </a:ln>
              <a:effectLst/>
            </c:spPr>
            <c:extLst>
              <c:ext xmlns:c16="http://schemas.microsoft.com/office/drawing/2014/chart" uri="{C3380CC4-5D6E-409C-BE32-E72D297353CC}">
                <c16:uniqueId val="{00000007-7B86-4CCC-B6DD-7BA63DEEA861}"/>
              </c:ext>
            </c:extLst>
          </c:dPt>
          <c:dPt>
            <c:idx val="4"/>
            <c:invertIfNegative val="0"/>
            <c:bubble3D val="0"/>
            <c:spPr>
              <a:solidFill>
                <a:schemeClr val="accent1">
                  <a:lumMod val="60000"/>
                  <a:lumOff val="40000"/>
                </a:schemeClr>
              </a:solidFill>
              <a:ln w="19050">
                <a:noFill/>
              </a:ln>
              <a:effectLst/>
            </c:spPr>
            <c:extLst>
              <c:ext xmlns:c16="http://schemas.microsoft.com/office/drawing/2014/chart" uri="{C3380CC4-5D6E-409C-BE32-E72D297353CC}">
                <c16:uniqueId val="{00000009-7B86-4CCC-B6DD-7BA63DEEA861}"/>
              </c:ext>
            </c:extLst>
          </c:dPt>
          <c:dPt>
            <c:idx val="5"/>
            <c:invertIfNegative val="0"/>
            <c:bubble3D val="0"/>
            <c:spPr>
              <a:solidFill>
                <a:schemeClr val="accent1">
                  <a:lumMod val="60000"/>
                  <a:lumOff val="40000"/>
                </a:schemeClr>
              </a:solidFill>
              <a:ln w="19050">
                <a:noFill/>
              </a:ln>
              <a:effectLst/>
            </c:spPr>
            <c:extLst>
              <c:ext xmlns:c16="http://schemas.microsoft.com/office/drawing/2014/chart" uri="{C3380CC4-5D6E-409C-BE32-E72D297353CC}">
                <c16:uniqueId val="{0000000B-7B86-4CCC-B6DD-7BA63DEEA861}"/>
              </c:ext>
            </c:extLst>
          </c:dPt>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Лист1!$A$2:$A$8</c:f>
              <c:strCache>
                <c:ptCount val="7"/>
                <c:pt idx="0">
                  <c:v>Для ускорения получения необходимых документов</c:v>
                </c:pt>
                <c:pt idx="1">
                  <c:v>Для обхода слишком сложных, обременительных для организации требований</c:v>
                </c:pt>
                <c:pt idx="2">
                  <c:v>Для обхода невыполнимых (противоречивых) требований законодательства</c:v>
                </c:pt>
                <c:pt idx="3">
                  <c:v>Не используют неформальные платежи</c:v>
                </c:pt>
                <c:pt idx="4">
                  <c:v>Просто платежей не удается избежать </c:v>
                </c:pt>
                <c:pt idx="5">
                  <c:v>Другое</c:v>
                </c:pt>
                <c:pt idx="6">
                  <c:v>Затруднились ответить</c:v>
                </c:pt>
              </c:strCache>
            </c:strRef>
          </c:cat>
          <c:val>
            <c:numRef>
              <c:f>Лист1!$B$2:$B$8</c:f>
              <c:numCache>
                <c:formatCode>General</c:formatCode>
                <c:ptCount val="7"/>
                <c:pt idx="0">
                  <c:v>24.7</c:v>
                </c:pt>
                <c:pt idx="1">
                  <c:v>16.3</c:v>
                </c:pt>
                <c:pt idx="2">
                  <c:v>18.7</c:v>
                </c:pt>
                <c:pt idx="3">
                  <c:v>22.3</c:v>
                </c:pt>
                <c:pt idx="4">
                  <c:v>7.3</c:v>
                </c:pt>
                <c:pt idx="5">
                  <c:v>2.7</c:v>
                </c:pt>
                <c:pt idx="6">
                  <c:v>28.3</c:v>
                </c:pt>
              </c:numCache>
            </c:numRef>
          </c:val>
          <c:extLst>
            <c:ext xmlns:c16="http://schemas.microsoft.com/office/drawing/2014/chart" uri="{C3380CC4-5D6E-409C-BE32-E72D297353CC}">
              <c16:uniqueId val="{0000000C-7B86-4CCC-B6DD-7BA63DEEA861}"/>
            </c:ext>
          </c:extLst>
        </c:ser>
        <c:ser>
          <c:idx val="1"/>
          <c:order val="1"/>
          <c:tx>
            <c:strRef>
              <c:f>Лист1!$C$1</c:f>
              <c:strCache>
                <c:ptCount val="1"/>
                <c:pt idx="0">
                  <c:v>2022 год</c:v>
                </c:pt>
              </c:strCache>
            </c:strRef>
          </c:tx>
          <c:spPr>
            <a:solidFill>
              <a:schemeClr val="accent1"/>
            </a:solidFill>
            <a:ln w="19050">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Лист1!$A$2:$A$8</c:f>
              <c:strCache>
                <c:ptCount val="7"/>
                <c:pt idx="0">
                  <c:v>Для ускорения получения необходимых документов</c:v>
                </c:pt>
                <c:pt idx="1">
                  <c:v>Для обхода слишком сложных, обременительных для организации требований</c:v>
                </c:pt>
                <c:pt idx="2">
                  <c:v>Для обхода невыполнимых (противоречивых) требований законодательства</c:v>
                </c:pt>
                <c:pt idx="3">
                  <c:v>Не используют неформальные платежи</c:v>
                </c:pt>
                <c:pt idx="4">
                  <c:v>Просто платежей не удается избежать </c:v>
                </c:pt>
                <c:pt idx="5">
                  <c:v>Другое</c:v>
                </c:pt>
                <c:pt idx="6">
                  <c:v>Затруднились ответить</c:v>
                </c:pt>
              </c:strCache>
            </c:strRef>
          </c:cat>
          <c:val>
            <c:numRef>
              <c:f>Лист1!$C$2:$C$8</c:f>
              <c:numCache>
                <c:formatCode>0.0</c:formatCode>
                <c:ptCount val="7"/>
                <c:pt idx="0">
                  <c:v>27.3</c:v>
                </c:pt>
                <c:pt idx="1">
                  <c:v>19</c:v>
                </c:pt>
                <c:pt idx="2">
                  <c:v>18.3</c:v>
                </c:pt>
                <c:pt idx="3">
                  <c:v>20.3</c:v>
                </c:pt>
                <c:pt idx="4">
                  <c:v>8</c:v>
                </c:pt>
                <c:pt idx="6">
                  <c:v>27</c:v>
                </c:pt>
              </c:numCache>
            </c:numRef>
          </c:val>
          <c:extLst>
            <c:ext xmlns:c16="http://schemas.microsoft.com/office/drawing/2014/chart" uri="{C3380CC4-5D6E-409C-BE32-E72D297353CC}">
              <c16:uniqueId val="{0000000D-7B86-4CCC-B6DD-7BA63DEEA861}"/>
            </c:ext>
          </c:extLst>
        </c:ser>
        <c:ser>
          <c:idx val="2"/>
          <c:order val="2"/>
          <c:tx>
            <c:strRef>
              <c:f>Лист1!$D$1</c:f>
              <c:strCache>
                <c:ptCount val="1"/>
                <c:pt idx="0">
                  <c:v>2021 год</c:v>
                </c:pt>
              </c:strCache>
            </c:strRef>
          </c:tx>
          <c:spPr>
            <a:solidFill>
              <a:schemeClr val="accent3"/>
            </a:solidFill>
            <a:ln w="19050">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Лист1!$A$2:$A$8</c:f>
              <c:strCache>
                <c:ptCount val="7"/>
                <c:pt idx="0">
                  <c:v>Для ускорения получения необходимых документов</c:v>
                </c:pt>
                <c:pt idx="1">
                  <c:v>Для обхода слишком сложных, обременительных для организации требований</c:v>
                </c:pt>
                <c:pt idx="2">
                  <c:v>Для обхода невыполнимых (противоречивых) требований законодательства</c:v>
                </c:pt>
                <c:pt idx="3">
                  <c:v>Не используют неформальные платежи</c:v>
                </c:pt>
                <c:pt idx="4">
                  <c:v>Просто платежей не удается избежать </c:v>
                </c:pt>
                <c:pt idx="5">
                  <c:v>Другое</c:v>
                </c:pt>
                <c:pt idx="6">
                  <c:v>Затруднились ответить</c:v>
                </c:pt>
              </c:strCache>
            </c:strRef>
          </c:cat>
          <c:val>
            <c:numRef>
              <c:f>Лист1!$D$2:$D$8</c:f>
              <c:numCache>
                <c:formatCode>0.0</c:formatCode>
                <c:ptCount val="7"/>
                <c:pt idx="0">
                  <c:v>25.7</c:v>
                </c:pt>
                <c:pt idx="1">
                  <c:v>18</c:v>
                </c:pt>
                <c:pt idx="2">
                  <c:v>20.3</c:v>
                </c:pt>
                <c:pt idx="3">
                  <c:v>19.3</c:v>
                </c:pt>
                <c:pt idx="4">
                  <c:v>7.7</c:v>
                </c:pt>
                <c:pt idx="5">
                  <c:v>1.7</c:v>
                </c:pt>
                <c:pt idx="6">
                  <c:v>30</c:v>
                </c:pt>
              </c:numCache>
            </c:numRef>
          </c:val>
          <c:extLst>
            <c:ext xmlns:c16="http://schemas.microsoft.com/office/drawing/2014/chart" uri="{C3380CC4-5D6E-409C-BE32-E72D297353CC}">
              <c16:uniqueId val="{0000000E-7B86-4CCC-B6DD-7BA63DEEA861}"/>
            </c:ext>
          </c:extLst>
        </c:ser>
        <c:ser>
          <c:idx val="3"/>
          <c:order val="3"/>
          <c:tx>
            <c:strRef>
              <c:f>Лист1!$E$1</c:f>
              <c:strCache>
                <c:ptCount val="1"/>
                <c:pt idx="0">
                  <c:v>2020 год</c:v>
                </c:pt>
              </c:strCache>
            </c:strRef>
          </c:tx>
          <c:spPr>
            <a:solidFill>
              <a:schemeClr val="accent3">
                <a:lumMod val="75000"/>
              </a:schemeClr>
            </a:solidFill>
            <a:ln w="19050">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Лист1!$A$2:$A$8</c:f>
              <c:strCache>
                <c:ptCount val="7"/>
                <c:pt idx="0">
                  <c:v>Для ускорения получения необходимых документов</c:v>
                </c:pt>
                <c:pt idx="1">
                  <c:v>Для обхода слишком сложных, обременительных для организации требований</c:v>
                </c:pt>
                <c:pt idx="2">
                  <c:v>Для обхода невыполнимых (противоречивых) требований законодательства</c:v>
                </c:pt>
                <c:pt idx="3">
                  <c:v>Не используют неформальные платежи</c:v>
                </c:pt>
                <c:pt idx="4">
                  <c:v>Просто платежей не удается избежать </c:v>
                </c:pt>
                <c:pt idx="5">
                  <c:v>Другое</c:v>
                </c:pt>
                <c:pt idx="6">
                  <c:v>Затруднились ответить</c:v>
                </c:pt>
              </c:strCache>
            </c:strRef>
          </c:cat>
          <c:val>
            <c:numRef>
              <c:f>Лист1!$E$2:$E$8</c:f>
              <c:numCache>
                <c:formatCode>0.0</c:formatCode>
                <c:ptCount val="7"/>
                <c:pt idx="0">
                  <c:v>24</c:v>
                </c:pt>
                <c:pt idx="1">
                  <c:v>19</c:v>
                </c:pt>
                <c:pt idx="2">
                  <c:v>17</c:v>
                </c:pt>
                <c:pt idx="3">
                  <c:v>19.3</c:v>
                </c:pt>
                <c:pt idx="4">
                  <c:v>8</c:v>
                </c:pt>
                <c:pt idx="6">
                  <c:v>32</c:v>
                </c:pt>
              </c:numCache>
            </c:numRef>
          </c:val>
          <c:extLst>
            <c:ext xmlns:c16="http://schemas.microsoft.com/office/drawing/2014/chart" uri="{C3380CC4-5D6E-409C-BE32-E72D297353CC}">
              <c16:uniqueId val="{0000000F-7B86-4CCC-B6DD-7BA63DEEA861}"/>
            </c:ext>
          </c:extLst>
        </c:ser>
        <c:ser>
          <c:idx val="4"/>
          <c:order val="4"/>
          <c:tx>
            <c:strRef>
              <c:f>Лист1!$F$1</c:f>
              <c:strCache>
                <c:ptCount val="1"/>
                <c:pt idx="0">
                  <c:v>2019 год</c:v>
                </c:pt>
              </c:strCache>
            </c:strRef>
          </c:tx>
          <c:spPr>
            <a:solidFill>
              <a:schemeClr val="accent3">
                <a:lumMod val="60000"/>
              </a:schemeClr>
            </a:solidFill>
            <a:ln w="19050">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Лист1!$A$2:$A$8</c:f>
              <c:strCache>
                <c:ptCount val="7"/>
                <c:pt idx="0">
                  <c:v>Для ускорения получения необходимых документов</c:v>
                </c:pt>
                <c:pt idx="1">
                  <c:v>Для обхода слишком сложных, обременительных для организации требований</c:v>
                </c:pt>
                <c:pt idx="2">
                  <c:v>Для обхода невыполнимых (противоречивых) требований законодательства</c:v>
                </c:pt>
                <c:pt idx="3">
                  <c:v>Не используют неформальные платежи</c:v>
                </c:pt>
                <c:pt idx="4">
                  <c:v>Просто платежей не удается избежать </c:v>
                </c:pt>
                <c:pt idx="5">
                  <c:v>Другое</c:v>
                </c:pt>
                <c:pt idx="6">
                  <c:v>Затруднились ответить</c:v>
                </c:pt>
              </c:strCache>
            </c:strRef>
          </c:cat>
          <c:val>
            <c:numRef>
              <c:f>Лист1!$F$2:$F$8</c:f>
              <c:numCache>
                <c:formatCode>General</c:formatCode>
                <c:ptCount val="7"/>
                <c:pt idx="0">
                  <c:v>26.7</c:v>
                </c:pt>
                <c:pt idx="1">
                  <c:v>14.7</c:v>
                </c:pt>
                <c:pt idx="2" formatCode="0.0">
                  <c:v>19</c:v>
                </c:pt>
                <c:pt idx="3" formatCode="0.0">
                  <c:v>21</c:v>
                </c:pt>
                <c:pt idx="4">
                  <c:v>7.7</c:v>
                </c:pt>
                <c:pt idx="6">
                  <c:v>44.3</c:v>
                </c:pt>
              </c:numCache>
            </c:numRef>
          </c:val>
          <c:extLst>
            <c:ext xmlns:c16="http://schemas.microsoft.com/office/drawing/2014/chart" uri="{C3380CC4-5D6E-409C-BE32-E72D297353CC}">
              <c16:uniqueId val="{00000010-7B86-4CCC-B6DD-7BA63DEEA861}"/>
            </c:ext>
          </c:extLst>
        </c:ser>
        <c:dLbls>
          <c:showLegendKey val="0"/>
          <c:showVal val="1"/>
          <c:showCatName val="0"/>
          <c:showSerName val="0"/>
          <c:showPercent val="0"/>
          <c:showBubbleSize val="0"/>
        </c:dLbls>
        <c:gapWidth val="80"/>
        <c:axId val="723882128"/>
        <c:axId val="723879776"/>
      </c:barChart>
      <c:valAx>
        <c:axId val="723879776"/>
        <c:scaling>
          <c:orientation val="minMax"/>
        </c:scaling>
        <c:delete val="1"/>
        <c:axPos val="t"/>
        <c:numFmt formatCode="General" sourceLinked="1"/>
        <c:majorTickMark val="none"/>
        <c:minorTickMark val="none"/>
        <c:tickLblPos val="nextTo"/>
        <c:crossAx val="723882128"/>
        <c:crosses val="autoZero"/>
        <c:crossBetween val="between"/>
      </c:valAx>
      <c:catAx>
        <c:axId val="723882128"/>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crossAx val="723879776"/>
        <c:crosses val="autoZero"/>
        <c:auto val="1"/>
        <c:lblAlgn val="ctr"/>
        <c:lblOffset val="100"/>
        <c:noMultiLvlLbl val="0"/>
      </c:catAx>
      <c:spPr>
        <a:noFill/>
        <a:ln>
          <a:noFill/>
        </a:ln>
        <a:effectLst/>
      </c:spPr>
    </c:plotArea>
    <c:legend>
      <c:legendPos val="b"/>
      <c:layout>
        <c:manualLayout>
          <c:xMode val="edge"/>
          <c:yMode val="edge"/>
          <c:x val="3.6350394048826956E-4"/>
          <c:y val="0.94019014642448429"/>
          <c:w val="0.99688762599141201"/>
          <c:h val="5.9270985382701827E-2"/>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000">
          <a:solidFill>
            <a:sysClr val="windowText" lastClr="000000"/>
          </a:solidFill>
        </a:defRPr>
      </a:pPr>
      <a:endParaRPr lang="ru-RU"/>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4934776520770379"/>
          <c:y val="1.5016371623536971E-2"/>
          <c:w val="0.4379228438504944"/>
          <c:h val="0.93528925198801405"/>
        </c:manualLayout>
      </c:layout>
      <c:barChart>
        <c:barDir val="bar"/>
        <c:grouping val="percentStacked"/>
        <c:varyColors val="0"/>
        <c:ser>
          <c:idx val="0"/>
          <c:order val="0"/>
          <c:tx>
            <c:strRef>
              <c:f>Лист1!$B$1</c:f>
              <c:strCache>
                <c:ptCount val="1"/>
                <c:pt idx="0">
                  <c:v>Да</c:v>
                </c:pt>
              </c:strCache>
            </c:strRef>
          </c:tx>
          <c:spPr>
            <a:solidFill>
              <a:schemeClr val="accent1"/>
            </a:solidFill>
            <a:ln>
              <a:noFill/>
            </a:ln>
            <a:effectLst/>
          </c:spPr>
          <c:invertIfNegative val="0"/>
          <c:dLbls>
            <c:dLbl>
              <c:idx val="5"/>
              <c:layout>
                <c:manualLayout>
                  <c:x val="2.1215657154979597E-3"/>
                  <c:y val="-2.096875655273680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9D1-4870-B379-48029A5341CF}"/>
                </c:ext>
              </c:extLst>
            </c:dLbl>
            <c:dLbl>
              <c:idx val="6"/>
              <c:tx>
                <c:rich>
                  <a:bodyPr/>
                  <a:lstStyle/>
                  <a:p>
                    <a:r>
                      <a:rPr lang="en-US"/>
                      <a:t>5,5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9D1-4870-B379-48029A5341CF}"/>
                </c:ext>
              </c:extLst>
            </c:dLbl>
            <c:dLbl>
              <c:idx val="13"/>
              <c:layout>
                <c:manualLayout>
                  <c:x val="4.243131430995997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9D1-4870-B379-48029A5341CF}"/>
                </c:ext>
              </c:extLst>
            </c:dLbl>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Лист1!$A$2:$A$17</c:f>
              <c:strCache>
                <c:ptCount val="16"/>
                <c:pt idx="0">
                  <c:v>Налоговые органы</c:v>
                </c:pt>
                <c:pt idx="1">
                  <c:v>Полиция, органы внутренних дел</c:v>
                </c:pt>
                <c:pt idx="2">
                  <c:v>Прокуратура</c:v>
                </c:pt>
                <c:pt idx="3">
                  <c:v>Иные органы власти</c:v>
                </c:pt>
                <c:pt idx="4">
                  <c:v>Роспотребнадзор</c:v>
                </c:pt>
                <c:pt idx="5">
                  <c:v>Органы по охране труда</c:v>
                </c:pt>
                <c:pt idx="6">
                  <c:v>Органы противопожарного надзора, МЧС</c:v>
                </c:pt>
                <c:pt idx="7">
                  <c:v>Судебные органы</c:v>
                </c:pt>
                <c:pt idx="8">
                  <c:v>Органы, предоставляющие в аренду помещения, находящиеся в гос. собственности</c:v>
                </c:pt>
                <c:pt idx="9">
                  <c:v>Органы по охране природных ресурсов и окружающей среды</c:v>
                </c:pt>
                <c:pt idx="10">
                  <c:v>Органы по архитектуре и строительству</c:v>
                </c:pt>
                <c:pt idx="11">
                  <c:v>Органы, занимающиеся вопросами предоставления земельных участков</c:v>
                </c:pt>
                <c:pt idx="12">
                  <c:v>Органы по реализации государственной политики в сфере торговли, питания и услуг</c:v>
                </c:pt>
                <c:pt idx="13">
                  <c:v>Ростехнадзор</c:v>
                </c:pt>
                <c:pt idx="14">
                  <c:v>ФАС России</c:v>
                </c:pt>
                <c:pt idx="15">
                  <c:v>Росреестр</c:v>
                </c:pt>
              </c:strCache>
            </c:strRef>
          </c:cat>
          <c:val>
            <c:numRef>
              <c:f>Лист1!$B$2:$B$17</c:f>
              <c:numCache>
                <c:formatCode>0.0</c:formatCode>
                <c:ptCount val="16"/>
                <c:pt idx="0">
                  <c:v>13.3</c:v>
                </c:pt>
                <c:pt idx="1">
                  <c:v>12</c:v>
                </c:pt>
                <c:pt idx="2">
                  <c:v>11.3</c:v>
                </c:pt>
                <c:pt idx="3">
                  <c:v>11</c:v>
                </c:pt>
                <c:pt idx="4">
                  <c:v>9</c:v>
                </c:pt>
                <c:pt idx="5">
                  <c:v>8.6999999999999993</c:v>
                </c:pt>
                <c:pt idx="6">
                  <c:v>8.6999999999999993</c:v>
                </c:pt>
                <c:pt idx="7">
                  <c:v>8</c:v>
                </c:pt>
                <c:pt idx="8">
                  <c:v>7.3</c:v>
                </c:pt>
                <c:pt idx="9">
                  <c:v>7.3</c:v>
                </c:pt>
                <c:pt idx="10">
                  <c:v>7</c:v>
                </c:pt>
                <c:pt idx="11">
                  <c:v>7</c:v>
                </c:pt>
                <c:pt idx="12">
                  <c:v>6.7</c:v>
                </c:pt>
                <c:pt idx="13">
                  <c:v>5.3</c:v>
                </c:pt>
                <c:pt idx="14">
                  <c:v>4.7</c:v>
                </c:pt>
                <c:pt idx="15">
                  <c:v>2.7</c:v>
                </c:pt>
              </c:numCache>
            </c:numRef>
          </c:val>
          <c:extLst>
            <c:ext xmlns:c16="http://schemas.microsoft.com/office/drawing/2014/chart" uri="{C3380CC4-5D6E-409C-BE32-E72D297353CC}">
              <c16:uniqueId val="{00000003-09D1-4870-B379-48029A5341CF}"/>
            </c:ext>
          </c:extLst>
        </c:ser>
        <c:ser>
          <c:idx val="1"/>
          <c:order val="1"/>
          <c:tx>
            <c:strRef>
              <c:f>Лист1!$C$1</c:f>
              <c:strCache>
                <c:ptCount val="1"/>
                <c:pt idx="0">
                  <c:v>Нет</c:v>
                </c:pt>
              </c:strCache>
            </c:strRef>
          </c:tx>
          <c:spPr>
            <a:solidFill>
              <a:schemeClr val="accent3"/>
            </a:solidFill>
            <a:ln>
              <a:noFill/>
            </a:ln>
            <a:effectLst/>
          </c:spPr>
          <c:invertIfNegative val="0"/>
          <c:dLbls>
            <c:dLbl>
              <c:idx val="6"/>
              <c:layout>
                <c:manualLayout>
                  <c:x val="0"/>
                  <c:y val="0"/>
                </c:manualLayout>
              </c:layout>
              <c:tx>
                <c:rich>
                  <a:bodyPr/>
                  <a:lstStyle/>
                  <a:p>
                    <a:fld id="{50B13882-A743-44FB-A469-302A27C27178}" type="VALUE">
                      <a:rPr lang="en-US"/>
                      <a:pPr/>
                      <a:t>[ЗНАЧЕНИЕ]</a:t>
                    </a:fld>
                    <a:endParaRPr lang="ru-RU"/>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09D1-4870-B379-48029A5341CF}"/>
                </c:ext>
              </c:extLst>
            </c:dLbl>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Лист1!$A$2:$A$17</c:f>
              <c:strCache>
                <c:ptCount val="16"/>
                <c:pt idx="0">
                  <c:v>Налоговые органы</c:v>
                </c:pt>
                <c:pt idx="1">
                  <c:v>Полиция, органы внутренних дел</c:v>
                </c:pt>
                <c:pt idx="2">
                  <c:v>Прокуратура</c:v>
                </c:pt>
                <c:pt idx="3">
                  <c:v>Иные органы власти</c:v>
                </c:pt>
                <c:pt idx="4">
                  <c:v>Роспотребнадзор</c:v>
                </c:pt>
                <c:pt idx="5">
                  <c:v>Органы по охране труда</c:v>
                </c:pt>
                <c:pt idx="6">
                  <c:v>Органы противопожарного надзора, МЧС</c:v>
                </c:pt>
                <c:pt idx="7">
                  <c:v>Судебные органы</c:v>
                </c:pt>
                <c:pt idx="8">
                  <c:v>Органы, предоставляющие в аренду помещения, находящиеся в гос. собственности</c:v>
                </c:pt>
                <c:pt idx="9">
                  <c:v>Органы по охране природных ресурсов и окружающей среды</c:v>
                </c:pt>
                <c:pt idx="10">
                  <c:v>Органы по архитектуре и строительству</c:v>
                </c:pt>
                <c:pt idx="11">
                  <c:v>Органы, занимающиеся вопросами предоставления земельных участков</c:v>
                </c:pt>
                <c:pt idx="12">
                  <c:v>Органы по реализации государственной политики в сфере торговли, питания и услуг</c:v>
                </c:pt>
                <c:pt idx="13">
                  <c:v>Ростехнадзор</c:v>
                </c:pt>
                <c:pt idx="14">
                  <c:v>ФАС России</c:v>
                </c:pt>
                <c:pt idx="15">
                  <c:v>Росреестр</c:v>
                </c:pt>
              </c:strCache>
            </c:strRef>
          </c:cat>
          <c:val>
            <c:numRef>
              <c:f>Лист1!$C$2:$C$17</c:f>
              <c:numCache>
                <c:formatCode>0.0</c:formatCode>
                <c:ptCount val="16"/>
                <c:pt idx="0">
                  <c:v>63.3</c:v>
                </c:pt>
                <c:pt idx="1">
                  <c:v>65.3</c:v>
                </c:pt>
                <c:pt idx="2">
                  <c:v>68.3</c:v>
                </c:pt>
                <c:pt idx="3">
                  <c:v>65.7</c:v>
                </c:pt>
                <c:pt idx="4">
                  <c:v>69.3</c:v>
                </c:pt>
                <c:pt idx="5">
                  <c:v>67</c:v>
                </c:pt>
                <c:pt idx="6">
                  <c:v>68</c:v>
                </c:pt>
                <c:pt idx="7">
                  <c:v>71</c:v>
                </c:pt>
                <c:pt idx="8">
                  <c:v>69.3</c:v>
                </c:pt>
                <c:pt idx="9">
                  <c:v>71.7</c:v>
                </c:pt>
                <c:pt idx="10">
                  <c:v>68.7</c:v>
                </c:pt>
                <c:pt idx="11">
                  <c:v>68.7</c:v>
                </c:pt>
                <c:pt idx="12">
                  <c:v>70.3</c:v>
                </c:pt>
                <c:pt idx="13">
                  <c:v>68.7</c:v>
                </c:pt>
                <c:pt idx="14">
                  <c:v>71.3</c:v>
                </c:pt>
                <c:pt idx="15">
                  <c:v>72.3</c:v>
                </c:pt>
              </c:numCache>
            </c:numRef>
          </c:val>
          <c:extLst>
            <c:ext xmlns:c16="http://schemas.microsoft.com/office/drawing/2014/chart" uri="{C3380CC4-5D6E-409C-BE32-E72D297353CC}">
              <c16:uniqueId val="{00000005-09D1-4870-B379-48029A5341CF}"/>
            </c:ext>
          </c:extLst>
        </c:ser>
        <c:ser>
          <c:idx val="2"/>
          <c:order val="2"/>
          <c:tx>
            <c:strRef>
              <c:f>Лист1!$D$1</c:f>
              <c:strCache>
                <c:ptCount val="1"/>
                <c:pt idx="0">
                  <c:v>Не знают</c:v>
                </c:pt>
              </c:strCache>
            </c:strRef>
          </c:tx>
          <c:spPr>
            <a:solidFill>
              <a:schemeClr val="bg1">
                <a:lumMod val="50000"/>
              </a:schemeClr>
            </a:solidFill>
            <a:ln>
              <a:noFill/>
            </a:ln>
            <a:effectLst/>
          </c:spPr>
          <c:invertIfNegative val="0"/>
          <c:dLbls>
            <c:dLbl>
              <c:idx val="11"/>
              <c:layout>
                <c:manualLayout>
                  <c:x val="-1.2046149901148288E-3"/>
                  <c:y val="1.5979737692605776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9D1-4870-B379-48029A5341CF}"/>
                </c:ext>
              </c:extLst>
            </c:dLbl>
            <c:dLbl>
              <c:idx val="25"/>
              <c:layout>
                <c:manualLayout>
                  <c:x val="-1.1611704598235191E-2"/>
                  <c:y val="1.3944188284882136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9D1-4870-B379-48029A5341CF}"/>
                </c:ext>
              </c:extLst>
            </c:dLbl>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Лист1!$A$2:$A$17</c:f>
              <c:strCache>
                <c:ptCount val="16"/>
                <c:pt idx="0">
                  <c:v>Налоговые органы</c:v>
                </c:pt>
                <c:pt idx="1">
                  <c:v>Полиция, органы внутренних дел</c:v>
                </c:pt>
                <c:pt idx="2">
                  <c:v>Прокуратура</c:v>
                </c:pt>
                <c:pt idx="3">
                  <c:v>Иные органы власти</c:v>
                </c:pt>
                <c:pt idx="4">
                  <c:v>Роспотребнадзор</c:v>
                </c:pt>
                <c:pt idx="5">
                  <c:v>Органы по охране труда</c:v>
                </c:pt>
                <c:pt idx="6">
                  <c:v>Органы противопожарного надзора, МЧС</c:v>
                </c:pt>
                <c:pt idx="7">
                  <c:v>Судебные органы</c:v>
                </c:pt>
                <c:pt idx="8">
                  <c:v>Органы, предоставляющие в аренду помещения, находящиеся в гос. собственности</c:v>
                </c:pt>
                <c:pt idx="9">
                  <c:v>Органы по охране природных ресурсов и окружающей среды</c:v>
                </c:pt>
                <c:pt idx="10">
                  <c:v>Органы по архитектуре и строительству</c:v>
                </c:pt>
                <c:pt idx="11">
                  <c:v>Органы, занимающиеся вопросами предоставления земельных участков</c:v>
                </c:pt>
                <c:pt idx="12">
                  <c:v>Органы по реализации государственной политики в сфере торговли, питания и услуг</c:v>
                </c:pt>
                <c:pt idx="13">
                  <c:v>Ростехнадзор</c:v>
                </c:pt>
                <c:pt idx="14">
                  <c:v>ФАС России</c:v>
                </c:pt>
                <c:pt idx="15">
                  <c:v>Росреестр</c:v>
                </c:pt>
              </c:strCache>
            </c:strRef>
          </c:cat>
          <c:val>
            <c:numRef>
              <c:f>Лист1!$D$2:$D$17</c:f>
              <c:numCache>
                <c:formatCode>0.0</c:formatCode>
                <c:ptCount val="16"/>
                <c:pt idx="0">
                  <c:v>23.4</c:v>
                </c:pt>
                <c:pt idx="1">
                  <c:v>22.7</c:v>
                </c:pt>
                <c:pt idx="2">
                  <c:v>20.399999999999999</c:v>
                </c:pt>
                <c:pt idx="3">
                  <c:v>23.3</c:v>
                </c:pt>
                <c:pt idx="4">
                  <c:v>21.7</c:v>
                </c:pt>
                <c:pt idx="5">
                  <c:v>24.3</c:v>
                </c:pt>
                <c:pt idx="6">
                  <c:v>23.3</c:v>
                </c:pt>
                <c:pt idx="7">
                  <c:v>21</c:v>
                </c:pt>
                <c:pt idx="8">
                  <c:v>23.4</c:v>
                </c:pt>
                <c:pt idx="9">
                  <c:v>21</c:v>
                </c:pt>
                <c:pt idx="10">
                  <c:v>24.3</c:v>
                </c:pt>
                <c:pt idx="11">
                  <c:v>24.3</c:v>
                </c:pt>
                <c:pt idx="12">
                  <c:v>23</c:v>
                </c:pt>
                <c:pt idx="13">
                  <c:v>26</c:v>
                </c:pt>
                <c:pt idx="14">
                  <c:v>24</c:v>
                </c:pt>
                <c:pt idx="15">
                  <c:v>25</c:v>
                </c:pt>
              </c:numCache>
            </c:numRef>
          </c:val>
          <c:extLst>
            <c:ext xmlns:c16="http://schemas.microsoft.com/office/drawing/2014/chart" uri="{C3380CC4-5D6E-409C-BE32-E72D297353CC}">
              <c16:uniqueId val="{00000008-09D1-4870-B379-48029A5341CF}"/>
            </c:ext>
          </c:extLst>
        </c:ser>
        <c:dLbls>
          <c:showLegendKey val="0"/>
          <c:showVal val="0"/>
          <c:showCatName val="0"/>
          <c:showSerName val="0"/>
          <c:showPercent val="0"/>
          <c:showBubbleSize val="0"/>
        </c:dLbls>
        <c:gapWidth val="100"/>
        <c:overlap val="100"/>
        <c:axId val="620266848"/>
        <c:axId val="723870368"/>
      </c:barChart>
      <c:valAx>
        <c:axId val="723870368"/>
        <c:scaling>
          <c:orientation val="minMax"/>
        </c:scaling>
        <c:delete val="1"/>
        <c:axPos val="t"/>
        <c:numFmt formatCode="0%" sourceLinked="1"/>
        <c:majorTickMark val="out"/>
        <c:minorTickMark val="none"/>
        <c:tickLblPos val="nextTo"/>
        <c:crossAx val="620266848"/>
        <c:crosses val="autoZero"/>
        <c:crossBetween val="between"/>
      </c:valAx>
      <c:catAx>
        <c:axId val="620266848"/>
        <c:scaling>
          <c:orientation val="maxMin"/>
        </c:scaling>
        <c:delete val="0"/>
        <c:axPos val="l"/>
        <c:numFmt formatCode="General" sourceLinked="0"/>
        <c:majorTickMark val="out"/>
        <c:minorTickMark val="none"/>
        <c:tickLblPos val="nextTo"/>
        <c:spPr>
          <a:solidFill>
            <a:sysClr val="window" lastClr="FFFFFF"/>
          </a:solidFill>
          <a:ln w="9525" cap="flat" cmpd="sng" algn="ctr">
            <a:no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crossAx val="723870368"/>
        <c:crosses val="autoZero"/>
        <c:auto val="0"/>
        <c:lblAlgn val="ctr"/>
        <c:lblOffset val="100"/>
        <c:noMultiLvlLbl val="0"/>
      </c:catAx>
      <c:spPr>
        <a:noFill/>
        <a:ln>
          <a:noFill/>
        </a:ln>
        <a:effectLst/>
      </c:spPr>
    </c:plotArea>
    <c:legend>
      <c:legendPos val="r"/>
      <c:layout>
        <c:manualLayout>
          <c:xMode val="edge"/>
          <c:yMode val="edge"/>
          <c:x val="0"/>
          <c:y val="0.95156477586420418"/>
          <c:w val="0.99960410487472162"/>
          <c:h val="4.8435224135795811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tx1">
          <a:tint val="75000"/>
          <a:shade val="95000"/>
          <a:satMod val="105000"/>
        </a:schemeClr>
      </a:solidFill>
      <a:prstDash val="solid"/>
      <a:round/>
    </a:ln>
    <a:effectLst>
      <a:outerShdw blurRad="50800" dist="38100" dir="2700000" algn="tl" rotWithShape="0">
        <a:prstClr val="black">
          <a:alpha val="40000"/>
        </a:prstClr>
      </a:outerShdw>
    </a:effectLst>
  </c:spPr>
  <c:txPr>
    <a:bodyPr/>
    <a:lstStyle/>
    <a:p>
      <a:pPr>
        <a:defRPr sz="1000"/>
      </a:pPr>
      <a:endParaRPr lang="ru-RU"/>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15206596228512E-3"/>
          <c:y val="3.6154855643044617E-2"/>
          <c:w val="0.9980984793403771"/>
          <c:h val="0.70856497938822849"/>
        </c:manualLayout>
      </c:layout>
      <c:barChart>
        <c:barDir val="col"/>
        <c:grouping val="clustered"/>
        <c:varyColors val="0"/>
        <c:ser>
          <c:idx val="0"/>
          <c:order val="0"/>
          <c:tx>
            <c:strRef>
              <c:f>Лист1!$B$1</c:f>
              <c:strCache>
                <c:ptCount val="1"/>
                <c:pt idx="0">
                  <c:v>2022 год</c:v>
                </c:pt>
              </c:strCache>
            </c:strRef>
          </c:tx>
          <c:spPr>
            <a:solidFill>
              <a:schemeClr val="accent1"/>
            </a:solidFill>
            <a:ln>
              <a:noFill/>
            </a:ln>
            <a:effectLst/>
          </c:spPr>
          <c:invertIfNegative val="0"/>
          <c:dPt>
            <c:idx val="0"/>
            <c:invertIfNegative val="0"/>
            <c:bubble3D val="0"/>
            <c:extLst>
              <c:ext xmlns:c16="http://schemas.microsoft.com/office/drawing/2014/chart" uri="{C3380CC4-5D6E-409C-BE32-E72D297353CC}">
                <c16:uniqueId val="{00000000-6A28-4685-80CE-07E03D2C27A1}"/>
              </c:ext>
            </c:extLst>
          </c:dPt>
          <c:dPt>
            <c:idx val="1"/>
            <c:invertIfNegative val="0"/>
            <c:bubble3D val="0"/>
            <c:extLst>
              <c:ext xmlns:c16="http://schemas.microsoft.com/office/drawing/2014/chart" uri="{C3380CC4-5D6E-409C-BE32-E72D297353CC}">
                <c16:uniqueId val="{00000001-6A28-4685-80CE-07E03D2C27A1}"/>
              </c:ext>
            </c:extLst>
          </c:dPt>
          <c:dPt>
            <c:idx val="2"/>
            <c:invertIfNegative val="0"/>
            <c:bubble3D val="0"/>
            <c:extLst>
              <c:ext xmlns:c16="http://schemas.microsoft.com/office/drawing/2014/chart" uri="{C3380CC4-5D6E-409C-BE32-E72D297353CC}">
                <c16:uniqueId val="{00000002-6A28-4685-80CE-07E03D2C27A1}"/>
              </c:ext>
            </c:extLst>
          </c:dPt>
          <c:dPt>
            <c:idx val="3"/>
            <c:invertIfNegative val="0"/>
            <c:bubble3D val="0"/>
            <c:extLst>
              <c:ext xmlns:c16="http://schemas.microsoft.com/office/drawing/2014/chart" uri="{C3380CC4-5D6E-409C-BE32-E72D297353CC}">
                <c16:uniqueId val="{00000003-6A28-4685-80CE-07E03D2C27A1}"/>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Лист1!$B$2:$B$5</c:f>
              <c:numCache>
                <c:formatCode>0.0</c:formatCode>
                <c:ptCount val="4"/>
                <c:pt idx="0">
                  <c:v>2</c:v>
                </c:pt>
                <c:pt idx="1">
                  <c:v>4.7</c:v>
                </c:pt>
                <c:pt idx="2">
                  <c:v>12.3</c:v>
                </c:pt>
                <c:pt idx="3">
                  <c:v>81</c:v>
                </c:pt>
              </c:numCache>
            </c:numRef>
          </c:val>
          <c:extLst>
            <c:ext xmlns:c16="http://schemas.microsoft.com/office/drawing/2014/chart" uri="{C3380CC4-5D6E-409C-BE32-E72D297353CC}">
              <c16:uniqueId val="{00000004-6A28-4685-80CE-07E03D2C27A1}"/>
            </c:ext>
          </c:extLst>
        </c:ser>
        <c:ser>
          <c:idx val="1"/>
          <c:order val="1"/>
          <c:tx>
            <c:strRef>
              <c:f>Лист1!$C$1</c:f>
              <c:strCache>
                <c:ptCount val="1"/>
                <c:pt idx="0">
                  <c:v>2021 год</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Лист1!$C$2:$C$5</c:f>
              <c:numCache>
                <c:formatCode>0.0</c:formatCode>
                <c:ptCount val="4"/>
                <c:pt idx="0">
                  <c:v>2.2999999999999998</c:v>
                </c:pt>
                <c:pt idx="1">
                  <c:v>4.7</c:v>
                </c:pt>
                <c:pt idx="2">
                  <c:v>11</c:v>
                </c:pt>
                <c:pt idx="3">
                  <c:v>82</c:v>
                </c:pt>
              </c:numCache>
            </c:numRef>
          </c:val>
          <c:extLst>
            <c:ext xmlns:c16="http://schemas.microsoft.com/office/drawing/2014/chart" uri="{C3380CC4-5D6E-409C-BE32-E72D297353CC}">
              <c16:uniqueId val="{00000005-6A28-4685-80CE-07E03D2C27A1}"/>
            </c:ext>
          </c:extLst>
        </c:ser>
        <c:ser>
          <c:idx val="2"/>
          <c:order val="2"/>
          <c:tx>
            <c:strRef>
              <c:f>Лист1!$D$1</c:f>
              <c:strCache>
                <c:ptCount val="1"/>
                <c:pt idx="0">
                  <c:v>2020 год</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Лист1!$D$2:$D$5</c:f>
              <c:numCache>
                <c:formatCode>####.0</c:formatCode>
                <c:ptCount val="4"/>
                <c:pt idx="0">
                  <c:v>2.6666666666666665</c:v>
                </c:pt>
                <c:pt idx="1">
                  <c:v>4.333333333333333</c:v>
                </c:pt>
                <c:pt idx="2">
                  <c:v>9.6666666666666661</c:v>
                </c:pt>
                <c:pt idx="3">
                  <c:v>83.333333333333329</c:v>
                </c:pt>
              </c:numCache>
            </c:numRef>
          </c:val>
          <c:extLst>
            <c:ext xmlns:c16="http://schemas.microsoft.com/office/drawing/2014/chart" uri="{C3380CC4-5D6E-409C-BE32-E72D297353CC}">
              <c16:uniqueId val="{00000006-6A28-4685-80CE-07E03D2C27A1}"/>
            </c:ext>
          </c:extLst>
        </c:ser>
        <c:ser>
          <c:idx val="3"/>
          <c:order val="3"/>
          <c:tx>
            <c:strRef>
              <c:f>Лист1!$E$1</c:f>
              <c:strCache>
                <c:ptCount val="1"/>
                <c:pt idx="0">
                  <c:v>2019 год</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Лист1!$E$2:$E$5</c:f>
              <c:numCache>
                <c:formatCode>###0.0</c:formatCode>
                <c:ptCount val="4"/>
                <c:pt idx="0">
                  <c:v>3</c:v>
                </c:pt>
                <c:pt idx="1">
                  <c:v>6.7</c:v>
                </c:pt>
                <c:pt idx="2">
                  <c:v>9.3000000000000007</c:v>
                </c:pt>
                <c:pt idx="3">
                  <c:v>81</c:v>
                </c:pt>
              </c:numCache>
            </c:numRef>
          </c:val>
          <c:extLst>
            <c:ext xmlns:c16="http://schemas.microsoft.com/office/drawing/2014/chart" uri="{C3380CC4-5D6E-409C-BE32-E72D297353CC}">
              <c16:uniqueId val="{00000007-6A28-4685-80CE-07E03D2C27A1}"/>
            </c:ext>
          </c:extLst>
        </c:ser>
        <c:dLbls>
          <c:showLegendKey val="0"/>
          <c:showVal val="0"/>
          <c:showCatName val="0"/>
          <c:showSerName val="0"/>
          <c:showPercent val="0"/>
          <c:showBubbleSize val="0"/>
        </c:dLbls>
        <c:gapWidth val="80"/>
        <c:axId val="467176416"/>
        <c:axId val="467184616"/>
      </c:barChart>
      <c:catAx>
        <c:axId val="467176416"/>
        <c:scaling>
          <c:orientation val="minMax"/>
        </c:scaling>
        <c:delete val="0"/>
        <c:axPos val="b"/>
        <c:numFmt formatCode="General" sourceLinked="1"/>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crossAx val="467184616"/>
        <c:crosses val="autoZero"/>
        <c:auto val="1"/>
        <c:lblAlgn val="ctr"/>
        <c:lblOffset val="100"/>
        <c:noMultiLvlLbl val="0"/>
      </c:catAx>
      <c:valAx>
        <c:axId val="467184616"/>
        <c:scaling>
          <c:orientation val="minMax"/>
        </c:scaling>
        <c:delete val="1"/>
        <c:axPos val="l"/>
        <c:numFmt formatCode="0.0" sourceLinked="1"/>
        <c:majorTickMark val="out"/>
        <c:minorTickMark val="none"/>
        <c:tickLblPos val="nextTo"/>
        <c:crossAx val="467176416"/>
        <c:crosses val="autoZero"/>
        <c:crossBetween val="between"/>
      </c:valAx>
      <c:spPr>
        <a:noFill/>
        <a:ln>
          <a:noFill/>
        </a:ln>
        <a:effectLst/>
      </c:spPr>
    </c:plotArea>
    <c:legend>
      <c:legendPos val="b"/>
      <c:layout>
        <c:manualLayout>
          <c:xMode val="edge"/>
          <c:yMode val="edge"/>
          <c:x val="0"/>
          <c:y val="0.90544634537207558"/>
          <c:w val="0.99877992647645464"/>
          <c:h val="8.562533521783262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legend>
    <c:plotVisOnly val="1"/>
    <c:dispBlanksAs val="gap"/>
    <c:showDLblsOverMax val="0"/>
  </c:chart>
  <c:spPr>
    <a:solidFill>
      <a:schemeClr val="bg1"/>
    </a:solidFill>
    <a:ln w="9525" cap="flat" cmpd="sng" algn="ctr">
      <a:solidFill>
        <a:schemeClr val="tx1">
          <a:tint val="75000"/>
          <a:shade val="95000"/>
          <a:satMod val="105000"/>
        </a:schemeClr>
      </a:solidFill>
      <a:prstDash val="solid"/>
      <a:round/>
    </a:ln>
    <a:effectLst>
      <a:outerShdw blurRad="50800" dist="38100" dir="2700000" algn="tl" rotWithShape="0">
        <a:prstClr val="black">
          <a:alpha val="40000"/>
        </a:prstClr>
      </a:outerShdw>
    </a:effectLst>
  </c:spPr>
  <c:txPr>
    <a:bodyPr/>
    <a:lstStyle/>
    <a:p>
      <a:pPr>
        <a:defRPr sz="1200">
          <a:latin typeface="+mn-lt"/>
          <a:cs typeface="Times New Roman" panose="02020603050405020304" pitchFamily="18" charset="0"/>
        </a:defRPr>
      </a:pPr>
      <a:endParaRPr lang="ru-RU"/>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15206596228512E-3"/>
          <c:y val="3.6154855643044617E-2"/>
          <c:w val="0.48848622098387351"/>
          <c:h val="0.81688432167634251"/>
        </c:manualLayout>
      </c:layout>
      <c:barChart>
        <c:barDir val="bar"/>
        <c:grouping val="clustered"/>
        <c:varyColors val="0"/>
        <c:ser>
          <c:idx val="0"/>
          <c:order val="0"/>
          <c:tx>
            <c:strRef>
              <c:f>Лист1!$B$1</c:f>
              <c:strCache>
                <c:ptCount val="1"/>
                <c:pt idx="0">
                  <c:v>2023 год</c:v>
                </c:pt>
              </c:strCache>
            </c:strRef>
          </c:tx>
          <c:spPr>
            <a:solidFill>
              <a:schemeClr val="accent1"/>
            </a:solidFill>
            <a:ln>
              <a:noFill/>
            </a:ln>
            <a:effectLst/>
          </c:spPr>
          <c:invertIfNegative val="0"/>
          <c:dPt>
            <c:idx val="0"/>
            <c:invertIfNegative val="0"/>
            <c:bubble3D val="0"/>
            <c:extLst>
              <c:ext xmlns:c16="http://schemas.microsoft.com/office/drawing/2014/chart" uri="{C3380CC4-5D6E-409C-BE32-E72D297353CC}">
                <c16:uniqueId val="{00000000-3768-4491-84B6-82073D26173A}"/>
              </c:ext>
            </c:extLst>
          </c:dPt>
          <c:dPt>
            <c:idx val="1"/>
            <c:invertIfNegative val="0"/>
            <c:bubble3D val="0"/>
            <c:extLst>
              <c:ext xmlns:c16="http://schemas.microsoft.com/office/drawing/2014/chart" uri="{C3380CC4-5D6E-409C-BE32-E72D297353CC}">
                <c16:uniqueId val="{00000001-3768-4491-84B6-82073D26173A}"/>
              </c:ext>
            </c:extLst>
          </c:dPt>
          <c:dPt>
            <c:idx val="2"/>
            <c:invertIfNegative val="0"/>
            <c:bubble3D val="0"/>
            <c:extLst>
              <c:ext xmlns:c16="http://schemas.microsoft.com/office/drawing/2014/chart" uri="{C3380CC4-5D6E-409C-BE32-E72D297353CC}">
                <c16:uniqueId val="{00000002-3768-4491-84B6-82073D26173A}"/>
              </c:ext>
            </c:extLst>
          </c:dPt>
          <c:dPt>
            <c:idx val="3"/>
            <c:invertIfNegative val="0"/>
            <c:bubble3D val="0"/>
            <c:extLst>
              <c:ext xmlns:c16="http://schemas.microsoft.com/office/drawing/2014/chart" uri="{C3380CC4-5D6E-409C-BE32-E72D297353CC}">
                <c16:uniqueId val="{00000003-3768-4491-84B6-82073D26173A}"/>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Лист1!$B$2:$B$5</c:f>
              <c:numCache>
                <c:formatCode>General</c:formatCode>
                <c:ptCount val="4"/>
                <c:pt idx="0">
                  <c:v>3.3</c:v>
                </c:pt>
                <c:pt idx="1">
                  <c:v>4.3</c:v>
                </c:pt>
                <c:pt idx="2">
                  <c:v>14.7</c:v>
                </c:pt>
                <c:pt idx="3">
                  <c:v>77.7</c:v>
                </c:pt>
              </c:numCache>
            </c:numRef>
          </c:val>
          <c:extLst>
            <c:ext xmlns:c16="http://schemas.microsoft.com/office/drawing/2014/chart" uri="{C3380CC4-5D6E-409C-BE32-E72D297353CC}">
              <c16:uniqueId val="{00000004-3768-4491-84B6-82073D26173A}"/>
            </c:ext>
          </c:extLst>
        </c:ser>
        <c:ser>
          <c:idx val="1"/>
          <c:order val="1"/>
          <c:tx>
            <c:strRef>
              <c:f>Лист1!$C$1</c:f>
              <c:strCache>
                <c:ptCount val="1"/>
                <c:pt idx="0">
                  <c:v>2022 год</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Лист1!$C$2:$C$5</c:f>
              <c:numCache>
                <c:formatCode>0.0</c:formatCode>
                <c:ptCount val="4"/>
                <c:pt idx="0">
                  <c:v>2</c:v>
                </c:pt>
                <c:pt idx="1">
                  <c:v>4.7</c:v>
                </c:pt>
                <c:pt idx="2">
                  <c:v>12.3</c:v>
                </c:pt>
                <c:pt idx="3">
                  <c:v>81</c:v>
                </c:pt>
              </c:numCache>
            </c:numRef>
          </c:val>
          <c:extLst>
            <c:ext xmlns:c16="http://schemas.microsoft.com/office/drawing/2014/chart" uri="{C3380CC4-5D6E-409C-BE32-E72D297353CC}">
              <c16:uniqueId val="{00000005-3768-4491-84B6-82073D26173A}"/>
            </c:ext>
          </c:extLst>
        </c:ser>
        <c:ser>
          <c:idx val="2"/>
          <c:order val="2"/>
          <c:tx>
            <c:strRef>
              <c:f>Лист1!$D$1</c:f>
              <c:strCache>
                <c:ptCount val="1"/>
                <c:pt idx="0">
                  <c:v>2021 год</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Лист1!$D$2:$D$5</c:f>
              <c:numCache>
                <c:formatCode>0.0</c:formatCode>
                <c:ptCount val="4"/>
                <c:pt idx="0">
                  <c:v>2.2999999999999998</c:v>
                </c:pt>
                <c:pt idx="1">
                  <c:v>4.7</c:v>
                </c:pt>
                <c:pt idx="2">
                  <c:v>11</c:v>
                </c:pt>
                <c:pt idx="3">
                  <c:v>82</c:v>
                </c:pt>
              </c:numCache>
            </c:numRef>
          </c:val>
          <c:extLst>
            <c:ext xmlns:c16="http://schemas.microsoft.com/office/drawing/2014/chart" uri="{C3380CC4-5D6E-409C-BE32-E72D297353CC}">
              <c16:uniqueId val="{00000006-3768-4491-84B6-82073D26173A}"/>
            </c:ext>
          </c:extLst>
        </c:ser>
        <c:ser>
          <c:idx val="3"/>
          <c:order val="3"/>
          <c:tx>
            <c:strRef>
              <c:f>Лист1!$E$1</c:f>
              <c:strCache>
                <c:ptCount val="1"/>
                <c:pt idx="0">
                  <c:v>2020 год</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Лист1!$E$2:$E$5</c:f>
              <c:numCache>
                <c:formatCode>####.0</c:formatCode>
                <c:ptCount val="4"/>
                <c:pt idx="0">
                  <c:v>2.6666666666666665</c:v>
                </c:pt>
                <c:pt idx="1">
                  <c:v>4.333333333333333</c:v>
                </c:pt>
                <c:pt idx="2">
                  <c:v>9.6666666666666661</c:v>
                </c:pt>
                <c:pt idx="3">
                  <c:v>83.333333333333329</c:v>
                </c:pt>
              </c:numCache>
            </c:numRef>
          </c:val>
          <c:extLst>
            <c:ext xmlns:c16="http://schemas.microsoft.com/office/drawing/2014/chart" uri="{C3380CC4-5D6E-409C-BE32-E72D297353CC}">
              <c16:uniqueId val="{00000007-3768-4491-84B6-82073D26173A}"/>
            </c:ext>
          </c:extLst>
        </c:ser>
        <c:ser>
          <c:idx val="4"/>
          <c:order val="4"/>
          <c:tx>
            <c:strRef>
              <c:f>Лист1!$F$1</c:f>
              <c:strCache>
                <c:ptCount val="1"/>
                <c:pt idx="0">
                  <c:v>2019 год</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Лист1!$A$2:$A$5</c:f>
              <c:strCache>
                <c:ptCount val="4"/>
                <c:pt idx="0">
                  <c:v>да, от федерального органа власти</c:v>
                </c:pt>
                <c:pt idx="1">
                  <c:v>да, от регионального органа власти</c:v>
                </c:pt>
                <c:pt idx="2">
                  <c:v>да, от муниципального органа власти</c:v>
                </c:pt>
                <c:pt idx="3">
                  <c:v>нет</c:v>
                </c:pt>
              </c:strCache>
            </c:strRef>
          </c:cat>
          <c:val>
            <c:numRef>
              <c:f>Лист1!$F$2:$F$5</c:f>
              <c:numCache>
                <c:formatCode>###0.0</c:formatCode>
                <c:ptCount val="4"/>
                <c:pt idx="0">
                  <c:v>3</c:v>
                </c:pt>
                <c:pt idx="1">
                  <c:v>6.7</c:v>
                </c:pt>
                <c:pt idx="2">
                  <c:v>9.3000000000000007</c:v>
                </c:pt>
                <c:pt idx="3">
                  <c:v>81</c:v>
                </c:pt>
              </c:numCache>
            </c:numRef>
          </c:val>
          <c:extLst>
            <c:ext xmlns:c16="http://schemas.microsoft.com/office/drawing/2014/chart" uri="{C3380CC4-5D6E-409C-BE32-E72D297353CC}">
              <c16:uniqueId val="{00000008-3768-4491-84B6-82073D26173A}"/>
            </c:ext>
          </c:extLst>
        </c:ser>
        <c:dLbls>
          <c:showLegendKey val="0"/>
          <c:showVal val="0"/>
          <c:showCatName val="0"/>
          <c:showSerName val="0"/>
          <c:showPercent val="0"/>
          <c:showBubbleSize val="0"/>
        </c:dLbls>
        <c:gapWidth val="80"/>
        <c:axId val="467176416"/>
        <c:axId val="467184616"/>
      </c:barChart>
      <c:catAx>
        <c:axId val="467176416"/>
        <c:scaling>
          <c:orientation val="maxMin"/>
        </c:scaling>
        <c:delete val="0"/>
        <c:axPos val="l"/>
        <c:numFmt formatCode="General" sourceLinked="1"/>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crossAx val="467184616"/>
        <c:crosses val="autoZero"/>
        <c:auto val="1"/>
        <c:lblAlgn val="ctr"/>
        <c:lblOffset val="100"/>
        <c:noMultiLvlLbl val="0"/>
      </c:catAx>
      <c:valAx>
        <c:axId val="467184616"/>
        <c:scaling>
          <c:orientation val="minMax"/>
        </c:scaling>
        <c:delete val="1"/>
        <c:axPos val="t"/>
        <c:numFmt formatCode="General" sourceLinked="1"/>
        <c:majorTickMark val="out"/>
        <c:minorTickMark val="none"/>
        <c:tickLblPos val="nextTo"/>
        <c:crossAx val="467176416"/>
        <c:crosses val="autoZero"/>
        <c:crossBetween val="between"/>
      </c:valAx>
      <c:spPr>
        <a:noFill/>
        <a:ln>
          <a:noFill/>
        </a:ln>
        <a:effectLst/>
      </c:spPr>
    </c:plotArea>
    <c:legend>
      <c:legendPos val="b"/>
      <c:layout>
        <c:manualLayout>
          <c:xMode val="edge"/>
          <c:yMode val="edge"/>
          <c:x val="1.2200341362044852E-3"/>
          <c:y val="0.88147426801331807"/>
          <c:w val="0.9965226677140806"/>
          <c:h val="8.562533521783262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Times New Roman" panose="02020603050405020304" pitchFamily="18" charset="0"/>
            </a:defRPr>
          </a:pPr>
          <a:endParaRPr lang="ru-RU"/>
        </a:p>
      </c:txPr>
    </c:legend>
    <c:plotVisOnly val="1"/>
    <c:dispBlanksAs val="gap"/>
    <c:showDLblsOverMax val="0"/>
  </c:chart>
  <c:spPr>
    <a:solidFill>
      <a:schemeClr val="bg1"/>
    </a:solidFill>
    <a:ln w="9525" cap="flat" cmpd="sng" algn="ctr">
      <a:solidFill>
        <a:schemeClr val="tx1">
          <a:tint val="75000"/>
          <a:shade val="95000"/>
          <a:satMod val="105000"/>
        </a:schemeClr>
      </a:solidFill>
      <a:prstDash val="solid"/>
      <a:round/>
    </a:ln>
    <a:effectLst>
      <a:outerShdw blurRad="50800" dist="38100" dir="2700000" algn="tl" rotWithShape="0">
        <a:prstClr val="black">
          <a:alpha val="40000"/>
        </a:prstClr>
      </a:outerShdw>
    </a:effectLst>
  </c:spPr>
  <c:txPr>
    <a:bodyPr/>
    <a:lstStyle/>
    <a:p>
      <a:pPr>
        <a:defRPr sz="1200">
          <a:latin typeface="+mn-lt"/>
          <a:cs typeface="Times New Roman" panose="02020603050405020304" pitchFamily="18" charset="0"/>
        </a:defRPr>
      </a:pPr>
      <a:endParaRPr lang="ru-RU"/>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249335649099986"/>
          <c:y val="2.3809523809523808E-2"/>
          <c:w val="0.7493201015500498"/>
          <c:h val="0.84176540432445945"/>
        </c:manualLayout>
      </c:layout>
      <c:barChart>
        <c:barDir val="bar"/>
        <c:grouping val="stacked"/>
        <c:varyColors val="0"/>
        <c:ser>
          <c:idx val="0"/>
          <c:order val="0"/>
          <c:tx>
            <c:strRef>
              <c:f>Лист1!$B$1</c:f>
              <c:strCache>
                <c:ptCount val="1"/>
                <c:pt idx="0">
                  <c:v>Да, 1 раз</c:v>
                </c:pt>
              </c:strCache>
            </c:strRef>
          </c:tx>
          <c:spPr>
            <a:solidFill>
              <a:schemeClr val="accent1">
                <a:lumMod val="75000"/>
              </a:schemeClr>
            </a:solidFill>
            <a:ln>
              <a:noFill/>
            </a:ln>
            <a:effectLst/>
          </c:spPr>
          <c:invertIfNegative val="0"/>
          <c:dLbls>
            <c:dLbl>
              <c:idx val="2"/>
              <c:layout>
                <c:manualLayout>
                  <c:x val="-2.3815434590216666E-17"/>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07F-4D45-860E-7F35D6A72AB8}"/>
                </c:ext>
              </c:extLst>
            </c:dLbl>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ФУ, 2019 год</c:v>
                </c:pt>
                <c:pt idx="1">
                  <c:v>РУ, 2019 год</c:v>
                </c:pt>
                <c:pt idx="2">
                  <c:v>МУ, 2019 год</c:v>
                </c:pt>
                <c:pt idx="3">
                  <c:v>ФУ, 2020 год</c:v>
                </c:pt>
                <c:pt idx="4">
                  <c:v>РУ, 2020 год</c:v>
                </c:pt>
                <c:pt idx="5">
                  <c:v>МУ, 2020 год</c:v>
                </c:pt>
                <c:pt idx="6">
                  <c:v>ФУ, 2021 год</c:v>
                </c:pt>
                <c:pt idx="7">
                  <c:v>РУ, 2021 год</c:v>
                </c:pt>
                <c:pt idx="8">
                  <c:v>МУ, 2021 год</c:v>
                </c:pt>
                <c:pt idx="9">
                  <c:v>ФУ, 2022 год</c:v>
                </c:pt>
                <c:pt idx="10">
                  <c:v>РУ, 2022 год</c:v>
                </c:pt>
                <c:pt idx="11">
                  <c:v>МУ, 2022 год</c:v>
                </c:pt>
                <c:pt idx="12">
                  <c:v>ФУ, 2023 год</c:v>
                </c:pt>
                <c:pt idx="13">
                  <c:v>РУ, 2023 год</c:v>
                </c:pt>
                <c:pt idx="14">
                  <c:v>МУ, 2023 год</c:v>
                </c:pt>
              </c:strCache>
            </c:strRef>
          </c:cat>
          <c:val>
            <c:numRef>
              <c:f>Лист1!$B$2:$B$16</c:f>
              <c:numCache>
                <c:formatCode>0.0</c:formatCode>
                <c:ptCount val="15"/>
                <c:pt idx="0">
                  <c:v>5</c:v>
                </c:pt>
                <c:pt idx="1">
                  <c:v>1</c:v>
                </c:pt>
                <c:pt idx="2">
                  <c:v>1</c:v>
                </c:pt>
                <c:pt idx="3">
                  <c:v>18</c:v>
                </c:pt>
                <c:pt idx="4">
                  <c:v>12</c:v>
                </c:pt>
                <c:pt idx="5">
                  <c:v>32</c:v>
                </c:pt>
                <c:pt idx="6">
                  <c:v>11.1</c:v>
                </c:pt>
                <c:pt idx="7">
                  <c:v>14.8</c:v>
                </c:pt>
                <c:pt idx="8">
                  <c:v>31.5</c:v>
                </c:pt>
                <c:pt idx="9">
                  <c:v>12.3</c:v>
                </c:pt>
                <c:pt idx="10">
                  <c:v>15.8</c:v>
                </c:pt>
                <c:pt idx="11">
                  <c:v>26.3</c:v>
                </c:pt>
                <c:pt idx="12">
                  <c:v>17.899999999999999</c:v>
                </c:pt>
                <c:pt idx="13">
                  <c:v>19.399999999999999</c:v>
                </c:pt>
                <c:pt idx="14">
                  <c:v>25.4</c:v>
                </c:pt>
              </c:numCache>
            </c:numRef>
          </c:val>
          <c:extLst>
            <c:ext xmlns:c16="http://schemas.microsoft.com/office/drawing/2014/chart" uri="{C3380CC4-5D6E-409C-BE32-E72D297353CC}">
              <c16:uniqueId val="{00000001-707F-4D45-860E-7F35D6A72AB8}"/>
            </c:ext>
          </c:extLst>
        </c:ser>
        <c:ser>
          <c:idx val="1"/>
          <c:order val="1"/>
          <c:tx>
            <c:strRef>
              <c:f>Лист1!$C$1</c:f>
              <c:strCache>
                <c:ptCount val="1"/>
                <c:pt idx="0">
                  <c:v>Да, 2 раза</c:v>
                </c:pt>
              </c:strCache>
            </c:strRef>
          </c:tx>
          <c:spPr>
            <a:solidFill>
              <a:schemeClr val="accent1"/>
            </a:solidFill>
            <a:ln>
              <a:noFill/>
            </a:ln>
            <a:effectLst/>
          </c:spPr>
          <c:invertIfNegative val="0"/>
          <c:dLbls>
            <c:dLbl>
              <c:idx val="0"/>
              <c:layout>
                <c:manualLayout>
                  <c:x val="1.705341197120430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07F-4D45-860E-7F35D6A72AB8}"/>
                </c:ext>
              </c:extLst>
            </c:dLbl>
            <c:dLbl>
              <c:idx val="1"/>
              <c:layout>
                <c:manualLayout>
                  <c:x val="1.5022001828882848E-2"/>
                  <c:y val="-5.7492171317380721E-2"/>
                </c:manualLayout>
              </c:layout>
              <c:showLegendKey val="0"/>
              <c:showVal val="1"/>
              <c:showCatName val="0"/>
              <c:showSerName val="0"/>
              <c:showPercent val="0"/>
              <c:showBubbleSize val="0"/>
              <c:extLst>
                <c:ext xmlns:c15="http://schemas.microsoft.com/office/drawing/2012/chart" uri="{CE6537A1-D6FC-4f65-9D91-7224C49458BB}">
                  <c15:layout>
                    <c:manualLayout>
                      <c:w val="5.9942220764071144E-2"/>
                      <c:h val="6.51984126984127E-2"/>
                    </c:manualLayout>
                  </c15:layout>
                </c:ext>
                <c:ext xmlns:c16="http://schemas.microsoft.com/office/drawing/2014/chart" uri="{C3380CC4-5D6E-409C-BE32-E72D297353CC}">
                  <c16:uniqueId val="{00000003-707F-4D45-860E-7F35D6A72AB8}"/>
                </c:ext>
              </c:extLst>
            </c:dLbl>
            <c:dLbl>
              <c:idx val="2"/>
              <c:layout>
                <c:manualLayout>
                  <c:x val="4.969549305167719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07F-4D45-860E-7F35D6A72AB8}"/>
                </c:ext>
              </c:extLst>
            </c:dLbl>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ФУ, 2019 год</c:v>
                </c:pt>
                <c:pt idx="1">
                  <c:v>РУ, 2019 год</c:v>
                </c:pt>
                <c:pt idx="2">
                  <c:v>МУ, 2019 год</c:v>
                </c:pt>
                <c:pt idx="3">
                  <c:v>ФУ, 2020 год</c:v>
                </c:pt>
                <c:pt idx="4">
                  <c:v>РУ, 2020 год</c:v>
                </c:pt>
                <c:pt idx="5">
                  <c:v>МУ, 2020 год</c:v>
                </c:pt>
                <c:pt idx="6">
                  <c:v>ФУ, 2021 год</c:v>
                </c:pt>
                <c:pt idx="7">
                  <c:v>РУ, 2021 год</c:v>
                </c:pt>
                <c:pt idx="8">
                  <c:v>МУ, 2021 год</c:v>
                </c:pt>
                <c:pt idx="9">
                  <c:v>ФУ, 2022 год</c:v>
                </c:pt>
                <c:pt idx="10">
                  <c:v>РУ, 2022 год</c:v>
                </c:pt>
                <c:pt idx="11">
                  <c:v>МУ, 2022 год</c:v>
                </c:pt>
                <c:pt idx="12">
                  <c:v>ФУ, 2023 год</c:v>
                </c:pt>
                <c:pt idx="13">
                  <c:v>РУ, 2023 год</c:v>
                </c:pt>
                <c:pt idx="14">
                  <c:v>МУ, 2023 год</c:v>
                </c:pt>
              </c:strCache>
            </c:strRef>
          </c:cat>
          <c:val>
            <c:numRef>
              <c:f>Лист1!$C$2:$C$16</c:f>
              <c:numCache>
                <c:formatCode>0.0</c:formatCode>
                <c:ptCount val="15"/>
                <c:pt idx="0">
                  <c:v>4.7</c:v>
                </c:pt>
                <c:pt idx="1">
                  <c:v>4.7</c:v>
                </c:pt>
                <c:pt idx="2">
                  <c:v>7.3</c:v>
                </c:pt>
                <c:pt idx="3">
                  <c:v>12</c:v>
                </c:pt>
                <c:pt idx="4">
                  <c:v>18</c:v>
                </c:pt>
                <c:pt idx="5">
                  <c:v>10</c:v>
                </c:pt>
                <c:pt idx="6">
                  <c:v>14.8</c:v>
                </c:pt>
                <c:pt idx="7">
                  <c:v>18.5</c:v>
                </c:pt>
                <c:pt idx="8">
                  <c:v>7.4</c:v>
                </c:pt>
                <c:pt idx="9">
                  <c:v>14</c:v>
                </c:pt>
                <c:pt idx="10">
                  <c:v>7</c:v>
                </c:pt>
                <c:pt idx="11">
                  <c:v>10.5</c:v>
                </c:pt>
                <c:pt idx="12">
                  <c:v>10.4</c:v>
                </c:pt>
                <c:pt idx="13">
                  <c:v>9</c:v>
                </c:pt>
                <c:pt idx="14">
                  <c:v>7.4</c:v>
                </c:pt>
              </c:numCache>
            </c:numRef>
          </c:val>
          <c:extLst>
            <c:ext xmlns:c16="http://schemas.microsoft.com/office/drawing/2014/chart" uri="{C3380CC4-5D6E-409C-BE32-E72D297353CC}">
              <c16:uniqueId val="{00000005-707F-4D45-860E-7F35D6A72AB8}"/>
            </c:ext>
          </c:extLst>
        </c:ser>
        <c:ser>
          <c:idx val="2"/>
          <c:order val="2"/>
          <c:tx>
            <c:strRef>
              <c:f>Лист1!$D$1</c:f>
              <c:strCache>
                <c:ptCount val="1"/>
                <c:pt idx="0">
                  <c:v>Да, 3 и более раз</c:v>
                </c:pt>
              </c:strCache>
            </c:strRef>
          </c:tx>
          <c:spPr>
            <a:solidFill>
              <a:schemeClr val="accent1">
                <a:lumMod val="60000"/>
                <a:lumOff val="40000"/>
              </a:schemeClr>
            </a:solidFill>
            <a:ln>
              <a:noFill/>
            </a:ln>
            <a:effectLst/>
          </c:spPr>
          <c:invertIfNegative val="0"/>
          <c:dLbls>
            <c:dLbl>
              <c:idx val="0"/>
              <c:layout>
                <c:manualLayout>
                  <c:x val="3.613843865775546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7F-4D45-860E-7F35D6A72AB8}"/>
                </c:ext>
              </c:extLst>
            </c:dLbl>
            <c:dLbl>
              <c:idx val="2"/>
              <c:layout>
                <c:manualLayout>
                  <c:x val="4.166666666666666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07F-4D45-860E-7F35D6A72AB8}"/>
                </c:ext>
              </c:extLst>
            </c:dLbl>
            <c:dLbl>
              <c:idx val="3"/>
              <c:layout>
                <c:manualLayout>
                  <c:x val="1.818654195895028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07F-4D45-860E-7F35D6A72AB8}"/>
                </c:ext>
              </c:extLst>
            </c:dLbl>
            <c:dLbl>
              <c:idx val="6"/>
              <c:layout>
                <c:manualLayout>
                  <c:x val="1.55884645362431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7F-4D45-860E-7F35D6A72AB8}"/>
                </c:ext>
              </c:extLst>
            </c:dLbl>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ФУ, 2019 год</c:v>
                </c:pt>
                <c:pt idx="1">
                  <c:v>РУ, 2019 год</c:v>
                </c:pt>
                <c:pt idx="2">
                  <c:v>МУ, 2019 год</c:v>
                </c:pt>
                <c:pt idx="3">
                  <c:v>ФУ, 2020 год</c:v>
                </c:pt>
                <c:pt idx="4">
                  <c:v>РУ, 2020 год</c:v>
                </c:pt>
                <c:pt idx="5">
                  <c:v>МУ, 2020 год</c:v>
                </c:pt>
                <c:pt idx="6">
                  <c:v>ФУ, 2021 год</c:v>
                </c:pt>
                <c:pt idx="7">
                  <c:v>РУ, 2021 год</c:v>
                </c:pt>
                <c:pt idx="8">
                  <c:v>МУ, 2021 год</c:v>
                </c:pt>
                <c:pt idx="9">
                  <c:v>ФУ, 2022 год</c:v>
                </c:pt>
                <c:pt idx="10">
                  <c:v>РУ, 2022 год</c:v>
                </c:pt>
                <c:pt idx="11">
                  <c:v>МУ, 2022 год</c:v>
                </c:pt>
                <c:pt idx="12">
                  <c:v>ФУ, 2023 год</c:v>
                </c:pt>
                <c:pt idx="13">
                  <c:v>РУ, 2023 год</c:v>
                </c:pt>
                <c:pt idx="14">
                  <c:v>МУ, 2023 год</c:v>
                </c:pt>
              </c:strCache>
            </c:strRef>
          </c:cat>
          <c:val>
            <c:numRef>
              <c:f>Лист1!$D$2:$D$16</c:f>
              <c:numCache>
                <c:formatCode>0.0</c:formatCode>
                <c:ptCount val="15"/>
                <c:pt idx="0">
                  <c:v>6.7</c:v>
                </c:pt>
                <c:pt idx="1">
                  <c:v>10.7</c:v>
                </c:pt>
                <c:pt idx="2">
                  <c:v>10.7</c:v>
                </c:pt>
                <c:pt idx="3">
                  <c:v>6</c:v>
                </c:pt>
                <c:pt idx="4">
                  <c:v>14</c:v>
                </c:pt>
                <c:pt idx="5">
                  <c:v>20</c:v>
                </c:pt>
                <c:pt idx="6">
                  <c:v>3.7</c:v>
                </c:pt>
                <c:pt idx="7">
                  <c:v>13</c:v>
                </c:pt>
                <c:pt idx="8">
                  <c:v>24.1</c:v>
                </c:pt>
                <c:pt idx="9">
                  <c:v>5.3</c:v>
                </c:pt>
                <c:pt idx="10">
                  <c:v>8.8000000000000007</c:v>
                </c:pt>
                <c:pt idx="11">
                  <c:v>15.8</c:v>
                </c:pt>
                <c:pt idx="12">
                  <c:v>7.5</c:v>
                </c:pt>
                <c:pt idx="13">
                  <c:v>9</c:v>
                </c:pt>
                <c:pt idx="14">
                  <c:v>19.399999999999999</c:v>
                </c:pt>
              </c:numCache>
            </c:numRef>
          </c:val>
          <c:extLst>
            <c:ext xmlns:c16="http://schemas.microsoft.com/office/drawing/2014/chart" uri="{C3380CC4-5D6E-409C-BE32-E72D297353CC}">
              <c16:uniqueId val="{0000000A-707F-4D45-860E-7F35D6A72AB8}"/>
            </c:ext>
          </c:extLst>
        </c:ser>
        <c:ser>
          <c:idx val="3"/>
          <c:order val="3"/>
          <c:tx>
            <c:strRef>
              <c:f>Лист1!$E$1</c:f>
              <c:strCache>
                <c:ptCount val="1"/>
                <c:pt idx="0">
                  <c:v>Нет, не получали</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ФУ, 2019 год</c:v>
                </c:pt>
                <c:pt idx="1">
                  <c:v>РУ, 2019 год</c:v>
                </c:pt>
                <c:pt idx="2">
                  <c:v>МУ, 2019 год</c:v>
                </c:pt>
                <c:pt idx="3">
                  <c:v>ФУ, 2020 год</c:v>
                </c:pt>
                <c:pt idx="4">
                  <c:v>РУ, 2020 год</c:v>
                </c:pt>
                <c:pt idx="5">
                  <c:v>МУ, 2020 год</c:v>
                </c:pt>
                <c:pt idx="6">
                  <c:v>ФУ, 2021 год</c:v>
                </c:pt>
                <c:pt idx="7">
                  <c:v>РУ, 2021 год</c:v>
                </c:pt>
                <c:pt idx="8">
                  <c:v>МУ, 2021 год</c:v>
                </c:pt>
                <c:pt idx="9">
                  <c:v>ФУ, 2022 год</c:v>
                </c:pt>
                <c:pt idx="10">
                  <c:v>РУ, 2022 год</c:v>
                </c:pt>
                <c:pt idx="11">
                  <c:v>МУ, 2022 год</c:v>
                </c:pt>
                <c:pt idx="12">
                  <c:v>ФУ, 2023 год</c:v>
                </c:pt>
                <c:pt idx="13">
                  <c:v>РУ, 2023 год</c:v>
                </c:pt>
                <c:pt idx="14">
                  <c:v>МУ, 2023 год</c:v>
                </c:pt>
              </c:strCache>
            </c:strRef>
          </c:cat>
          <c:val>
            <c:numRef>
              <c:f>Лист1!$E$2:$E$16</c:f>
              <c:numCache>
                <c:formatCode>0.0</c:formatCode>
                <c:ptCount val="15"/>
                <c:pt idx="0">
                  <c:v>83.7</c:v>
                </c:pt>
                <c:pt idx="1">
                  <c:v>83.7</c:v>
                </c:pt>
                <c:pt idx="2">
                  <c:v>81</c:v>
                </c:pt>
                <c:pt idx="3">
                  <c:v>64</c:v>
                </c:pt>
                <c:pt idx="4">
                  <c:v>56</c:v>
                </c:pt>
                <c:pt idx="5">
                  <c:v>38</c:v>
                </c:pt>
                <c:pt idx="6">
                  <c:v>70.400000000000006</c:v>
                </c:pt>
                <c:pt idx="7">
                  <c:v>53.7</c:v>
                </c:pt>
                <c:pt idx="8">
                  <c:v>37</c:v>
                </c:pt>
                <c:pt idx="9">
                  <c:v>68.400000000000006</c:v>
                </c:pt>
                <c:pt idx="10">
                  <c:v>68.400000000000006</c:v>
                </c:pt>
                <c:pt idx="11">
                  <c:v>47.4</c:v>
                </c:pt>
                <c:pt idx="12">
                  <c:v>64.2</c:v>
                </c:pt>
                <c:pt idx="13">
                  <c:v>62.6</c:v>
                </c:pt>
                <c:pt idx="14">
                  <c:v>47.8</c:v>
                </c:pt>
              </c:numCache>
            </c:numRef>
          </c:val>
          <c:extLst>
            <c:ext xmlns:c16="http://schemas.microsoft.com/office/drawing/2014/chart" uri="{C3380CC4-5D6E-409C-BE32-E72D297353CC}">
              <c16:uniqueId val="{0000000B-707F-4D45-860E-7F35D6A72AB8}"/>
            </c:ext>
          </c:extLst>
        </c:ser>
        <c:dLbls>
          <c:showLegendKey val="0"/>
          <c:showVal val="0"/>
          <c:showCatName val="0"/>
          <c:showSerName val="0"/>
          <c:showPercent val="0"/>
          <c:showBubbleSize val="0"/>
        </c:dLbls>
        <c:gapWidth val="80"/>
        <c:overlap val="100"/>
        <c:axId val="654395000"/>
        <c:axId val="654395656"/>
      </c:barChart>
      <c:catAx>
        <c:axId val="654395000"/>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crossAx val="654395656"/>
        <c:crosses val="autoZero"/>
        <c:auto val="1"/>
        <c:lblAlgn val="ctr"/>
        <c:lblOffset val="100"/>
        <c:noMultiLvlLbl val="0"/>
      </c:catAx>
      <c:valAx>
        <c:axId val="654395656"/>
        <c:scaling>
          <c:orientation val="minMax"/>
          <c:max val="100"/>
        </c:scaling>
        <c:delete val="1"/>
        <c:axPos val="b"/>
        <c:numFmt formatCode="0.0" sourceLinked="1"/>
        <c:majorTickMark val="none"/>
        <c:minorTickMark val="none"/>
        <c:tickLblPos val="nextTo"/>
        <c:crossAx val="654395000"/>
        <c:crosses val="autoZero"/>
        <c:crossBetween val="between"/>
      </c:valAx>
      <c:spPr>
        <a:noFill/>
        <a:ln>
          <a:noFill/>
        </a:ln>
        <a:effectLst/>
      </c:spPr>
    </c:plotArea>
    <c:legend>
      <c:legendPos val="b"/>
      <c:layout>
        <c:manualLayout>
          <c:xMode val="edge"/>
          <c:yMode val="edge"/>
          <c:x val="0"/>
          <c:y val="0.89245038566607748"/>
          <c:w val="0.99872694206287349"/>
          <c:h val="8.203941025228989E-2"/>
        </c:manualLayout>
      </c:layout>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no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100">
          <a:solidFill>
            <a:sysClr val="windowText" lastClr="000000"/>
          </a:solidFill>
        </a:defRPr>
      </a:pPr>
      <a:endParaRPr lang="ru-RU"/>
    </a:p>
  </c:txPr>
  <c:externalData r:id="rId3">
    <c:autoUpdate val="0"/>
  </c:externalData>
  <c:userShapes r:id="rId4"/>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742287085509479"/>
          <c:y val="2.3809523809523808E-2"/>
          <c:w val="0.75711412924514587"/>
          <c:h val="0.81743102909282739"/>
        </c:manualLayout>
      </c:layout>
      <c:barChart>
        <c:barDir val="bar"/>
        <c:grouping val="stacked"/>
        <c:varyColors val="0"/>
        <c:ser>
          <c:idx val="0"/>
          <c:order val="0"/>
          <c:tx>
            <c:strRef>
              <c:f>Лист1!$B$1</c:f>
              <c:strCache>
                <c:ptCount val="1"/>
                <c:pt idx="0">
                  <c:v>менее 5%</c:v>
                </c:pt>
              </c:strCache>
            </c:strRef>
          </c:tx>
          <c:spPr>
            <a:solidFill>
              <a:srgbClr val="9BBB59">
                <a:lumMod val="75000"/>
              </a:srgbClr>
            </a:solidFill>
            <a:ln>
              <a:noFill/>
            </a:ln>
            <a:effectLst/>
          </c:spPr>
          <c:invertIfNegative val="0"/>
          <c:dLbls>
            <c:dLbl>
              <c:idx val="3"/>
              <c:layout>
                <c:manualLayout>
                  <c:x val="0"/>
                  <c:y val="-3.10173697270471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F57-4EA5-940D-30138B0CCF1C}"/>
                </c:ext>
              </c:extLst>
            </c:dLbl>
            <c:dLbl>
              <c:idx val="4"/>
              <c:layout>
                <c:manualLayout>
                  <c:x val="-1.039230969082881E-2"/>
                  <c:y val="-7.9130927492624217E-4"/>
                </c:manualLayout>
              </c:layout>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manualLayout>
                      <c:w val="6.4679239724808366E-2"/>
                      <c:h val="5.4180994900451342E-2"/>
                    </c:manualLayout>
                  </c15:layout>
                </c:ext>
                <c:ext xmlns:c16="http://schemas.microsoft.com/office/drawing/2014/chart" uri="{C3380CC4-5D6E-409C-BE32-E72D297353CC}">
                  <c16:uniqueId val="{00000001-FF57-4EA5-940D-30138B0CCF1C}"/>
                </c:ext>
              </c:extLst>
            </c:dLbl>
            <c:dLbl>
              <c:idx val="5"/>
              <c:layout>
                <c:manualLayout>
                  <c:x val="5.196154845414393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F57-4EA5-940D-30138B0CCF1C}"/>
                </c:ext>
              </c:extLst>
            </c:dLbl>
            <c:dLbl>
              <c:idx val="6"/>
              <c:layout>
                <c:manualLayout>
                  <c:x val="-7.7942322681216376E-3"/>
                  <c:y val="-3.101736972704771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F57-4EA5-940D-30138B0CCF1C}"/>
                </c:ext>
              </c:extLst>
            </c:dLbl>
            <c:dLbl>
              <c:idx val="7"/>
              <c:layout>
                <c:manualLayout>
                  <c:x val="-5.1961548454143936E-3"/>
                  <c:y val="-3.72208436724565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F57-4EA5-940D-30138B0CCF1C}"/>
                </c:ext>
              </c:extLst>
            </c:dLbl>
            <c:dLbl>
              <c:idx val="8"/>
              <c:layout>
                <c:manualLayout>
                  <c:x val="-2.5980774227072206E-3"/>
                  <c:y val="-2.8432260464560779E-17"/>
                </c:manualLayout>
              </c:layout>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manualLayout>
                      <c:w val="5.168885261127238E-2"/>
                      <c:h val="6.3368486352357326E-2"/>
                    </c:manualLayout>
                  </c15:layout>
                </c:ext>
                <c:ext xmlns:c16="http://schemas.microsoft.com/office/drawing/2014/chart" uri="{C3380CC4-5D6E-409C-BE32-E72D297353CC}">
                  <c16:uniqueId val="{00000005-FF57-4EA5-940D-30138B0CCF1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Лист1!$B$2:$B$13</c:f>
              <c:numCache>
                <c:formatCode>####.0</c:formatCode>
                <c:ptCount val="12"/>
                <c:pt idx="0">
                  <c:v>9.7560975609756095</c:v>
                </c:pt>
                <c:pt idx="1">
                  <c:v>9.7560975609756095</c:v>
                </c:pt>
                <c:pt idx="2">
                  <c:v>12.195121951219512</c:v>
                </c:pt>
                <c:pt idx="3">
                  <c:v>4.3</c:v>
                </c:pt>
                <c:pt idx="4">
                  <c:v>2.2000000000000002</c:v>
                </c:pt>
                <c:pt idx="5">
                  <c:v>4.3</c:v>
                </c:pt>
                <c:pt idx="6">
                  <c:v>2.4</c:v>
                </c:pt>
                <c:pt idx="8">
                  <c:v>2.4</c:v>
                </c:pt>
                <c:pt idx="9">
                  <c:v>4</c:v>
                </c:pt>
                <c:pt idx="10">
                  <c:v>2</c:v>
                </c:pt>
                <c:pt idx="11">
                  <c:v>4</c:v>
                </c:pt>
              </c:numCache>
            </c:numRef>
          </c:val>
          <c:extLst>
            <c:ext xmlns:c16="http://schemas.microsoft.com/office/drawing/2014/chart" uri="{C3380CC4-5D6E-409C-BE32-E72D297353CC}">
              <c16:uniqueId val="{00000006-FF57-4EA5-940D-30138B0CCF1C}"/>
            </c:ext>
          </c:extLst>
        </c:ser>
        <c:ser>
          <c:idx val="1"/>
          <c:order val="1"/>
          <c:tx>
            <c:strRef>
              <c:f>Лист1!$C$1</c:f>
              <c:strCache>
                <c:ptCount val="1"/>
                <c:pt idx="0">
                  <c:v>5 - 10%</c:v>
                </c:pt>
              </c:strCache>
            </c:strRef>
          </c:tx>
          <c:spPr>
            <a:solidFill>
              <a:srgbClr val="9BBB59"/>
            </a:solidFill>
            <a:ln>
              <a:noFill/>
            </a:ln>
            <a:effectLst/>
          </c:spPr>
          <c:invertIfNegative val="0"/>
          <c:dLbls>
            <c:dLbl>
              <c:idx val="4"/>
              <c:layout>
                <c:manualLayout>
                  <c:x val="1.039230969082873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F57-4EA5-940D-30138B0CCF1C}"/>
                </c:ext>
              </c:extLst>
            </c:dLbl>
            <c:dLbl>
              <c:idx val="10"/>
              <c:layout>
                <c:manualLayout>
                  <c:x val="1.039230969082873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F57-4EA5-940D-30138B0CCF1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Лист1!$C$2:$C$13</c:f>
              <c:numCache>
                <c:formatCode>####.0</c:formatCode>
                <c:ptCount val="12"/>
                <c:pt idx="0">
                  <c:v>12.195121951219512</c:v>
                </c:pt>
                <c:pt idx="1">
                  <c:v>9.7560975609756095</c:v>
                </c:pt>
                <c:pt idx="2">
                  <c:v>14.634146341463415</c:v>
                </c:pt>
                <c:pt idx="3">
                  <c:v>10.9</c:v>
                </c:pt>
                <c:pt idx="4">
                  <c:v>6.5</c:v>
                </c:pt>
                <c:pt idx="5">
                  <c:v>13</c:v>
                </c:pt>
                <c:pt idx="6">
                  <c:v>7.1</c:v>
                </c:pt>
                <c:pt idx="7">
                  <c:v>7.1</c:v>
                </c:pt>
                <c:pt idx="8">
                  <c:v>11.9</c:v>
                </c:pt>
                <c:pt idx="9">
                  <c:v>6</c:v>
                </c:pt>
                <c:pt idx="10">
                  <c:v>6</c:v>
                </c:pt>
                <c:pt idx="11">
                  <c:v>10</c:v>
                </c:pt>
              </c:numCache>
            </c:numRef>
          </c:val>
          <c:extLst>
            <c:ext xmlns:c16="http://schemas.microsoft.com/office/drawing/2014/chart" uri="{C3380CC4-5D6E-409C-BE32-E72D297353CC}">
              <c16:uniqueId val="{00000009-FF57-4EA5-940D-30138B0CCF1C}"/>
            </c:ext>
          </c:extLst>
        </c:ser>
        <c:ser>
          <c:idx val="2"/>
          <c:order val="2"/>
          <c:tx>
            <c:strRef>
              <c:f>Лист1!$D$1</c:f>
              <c:strCache>
                <c:ptCount val="1"/>
                <c:pt idx="0">
                  <c:v>10 - 15%</c:v>
                </c:pt>
              </c:strCache>
            </c:strRef>
          </c:tx>
          <c:spPr>
            <a:solidFill>
              <a:srgbClr val="9BBB59">
                <a:lumMod val="60000"/>
                <a:lumOff val="40000"/>
              </a:srgbClr>
            </a:solidFill>
            <a:ln>
              <a:noFill/>
            </a:ln>
            <a:effectLst/>
          </c:spPr>
          <c:invertIfNegative val="0"/>
          <c:dLbls>
            <c:dLbl>
              <c:idx val="0"/>
              <c:layout>
                <c:manualLayout>
                  <c:x val="7.7942322681215899E-3"/>
                  <c:y val="-1.4941419354155492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F57-4EA5-940D-30138B0CCF1C}"/>
                </c:ext>
              </c:extLst>
            </c:dLbl>
            <c:dLbl>
              <c:idx val="2"/>
              <c:layout>
                <c:manualLayout>
                  <c:x val="-1.818654195895042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F57-4EA5-940D-30138B0CCF1C}"/>
                </c:ext>
              </c:extLst>
            </c:dLbl>
            <c:dLbl>
              <c:idx val="6"/>
              <c:layout>
                <c:manualLayout>
                  <c:x val="1.2990387113535888E-2"/>
                  <c:y val="2.843226046456077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F57-4EA5-940D-30138B0CCF1C}"/>
                </c:ext>
              </c:extLst>
            </c:dLbl>
            <c:dLbl>
              <c:idx val="9"/>
              <c:layout>
                <c:manualLayout>
                  <c:x val="1.55884645362431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F57-4EA5-940D-30138B0CCF1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Лист1!$D$2:$D$13</c:f>
              <c:numCache>
                <c:formatCode>####.0</c:formatCode>
                <c:ptCount val="12"/>
                <c:pt idx="0">
                  <c:v>4.8780487804878048</c:v>
                </c:pt>
                <c:pt idx="1">
                  <c:v>7.3170731707317076</c:v>
                </c:pt>
                <c:pt idx="2">
                  <c:v>7.3170731707317076</c:v>
                </c:pt>
                <c:pt idx="3">
                  <c:v>6.5</c:v>
                </c:pt>
                <c:pt idx="4">
                  <c:v>10.9</c:v>
                </c:pt>
                <c:pt idx="5">
                  <c:v>6.5</c:v>
                </c:pt>
                <c:pt idx="6">
                  <c:v>2.4</c:v>
                </c:pt>
                <c:pt idx="7">
                  <c:v>9.5</c:v>
                </c:pt>
                <c:pt idx="8">
                  <c:v>7.1</c:v>
                </c:pt>
                <c:pt idx="9">
                  <c:v>2</c:v>
                </c:pt>
                <c:pt idx="10">
                  <c:v>8</c:v>
                </c:pt>
                <c:pt idx="11">
                  <c:v>6</c:v>
                </c:pt>
              </c:numCache>
            </c:numRef>
          </c:val>
          <c:extLst>
            <c:ext xmlns:c16="http://schemas.microsoft.com/office/drawing/2014/chart" uri="{C3380CC4-5D6E-409C-BE32-E72D297353CC}">
              <c16:uniqueId val="{0000000E-FF57-4EA5-940D-30138B0CCF1C}"/>
            </c:ext>
          </c:extLst>
        </c:ser>
        <c:ser>
          <c:idx val="3"/>
          <c:order val="3"/>
          <c:tx>
            <c:strRef>
              <c:f>Лист1!$E$1</c:f>
              <c:strCache>
                <c:ptCount val="1"/>
                <c:pt idx="0">
                  <c:v>15 - 20%</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Лист1!$E$2:$E$13</c:f>
              <c:numCache>
                <c:formatCode>General</c:formatCode>
                <c:ptCount val="12"/>
              </c:numCache>
            </c:numRef>
          </c:val>
          <c:extLst>
            <c:ext xmlns:c16="http://schemas.microsoft.com/office/drawing/2014/chart" uri="{C3380CC4-5D6E-409C-BE32-E72D297353CC}">
              <c16:uniqueId val="{0000000F-FF57-4EA5-940D-30138B0CCF1C}"/>
            </c:ext>
          </c:extLst>
        </c:ser>
        <c:ser>
          <c:idx val="4"/>
          <c:order val="4"/>
          <c:tx>
            <c:strRef>
              <c:f>Лист1!$F$1</c:f>
              <c:strCache>
                <c:ptCount val="1"/>
                <c:pt idx="0">
                  <c:v>20 - 25%</c:v>
                </c:pt>
              </c:strCache>
            </c:strRef>
          </c:tx>
          <c:spPr>
            <a:solidFill>
              <a:srgbClr val="4F81BD">
                <a:lumMod val="60000"/>
                <a:lumOff val="40000"/>
              </a:srgbClr>
            </a:solidFill>
            <a:ln>
              <a:noFill/>
            </a:ln>
            <a:effectLst/>
          </c:spPr>
          <c:invertIfNegative val="0"/>
          <c:dLbls>
            <c:dLbl>
              <c:idx val="1"/>
              <c:layout>
                <c:manualLayout>
                  <c:x val="1.8186541958950378E-2"/>
                  <c:y val="-7.4707096770777462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F57-4EA5-940D-30138B0CCF1C}"/>
                </c:ext>
              </c:extLst>
            </c:dLbl>
            <c:dLbl>
              <c:idx val="2"/>
              <c:layout>
                <c:manualLayout>
                  <c:x val="-7.7942322681215899E-3"/>
                  <c:y val="-1.58237431859490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F57-4EA5-940D-30138B0CCF1C}"/>
                </c:ext>
              </c:extLst>
            </c:dLbl>
            <c:dLbl>
              <c:idx val="3"/>
              <c:layout>
                <c:manualLayout>
                  <c:x val="5.1961548454143936E-3"/>
                  <c:y val="-3.25998370008149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F57-4EA5-940D-30138B0CCF1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Лист1!$F$2:$F$13</c:f>
              <c:numCache>
                <c:formatCode>####.0</c:formatCode>
                <c:ptCount val="12"/>
                <c:pt idx="1">
                  <c:v>2.4390243902439024</c:v>
                </c:pt>
                <c:pt idx="2">
                  <c:v>2.4390243902439024</c:v>
                </c:pt>
                <c:pt idx="3">
                  <c:v>2.2000000000000002</c:v>
                </c:pt>
              </c:numCache>
            </c:numRef>
          </c:val>
          <c:extLst>
            <c:ext xmlns:c16="http://schemas.microsoft.com/office/drawing/2014/chart" uri="{C3380CC4-5D6E-409C-BE32-E72D297353CC}">
              <c16:uniqueId val="{00000013-FF57-4EA5-940D-30138B0CCF1C}"/>
            </c:ext>
          </c:extLst>
        </c:ser>
        <c:ser>
          <c:idx val="5"/>
          <c:order val="5"/>
          <c:tx>
            <c:strRef>
              <c:f>Лист1!$G$1</c:f>
              <c:strCache>
                <c:ptCount val="1"/>
                <c:pt idx="0">
                  <c:v>25 - 50%</c:v>
                </c:pt>
              </c:strCache>
            </c:strRef>
          </c:tx>
          <c:spPr>
            <a:solidFill>
              <a:srgbClr val="4F81BD"/>
            </a:solidFill>
            <a:ln>
              <a:noFill/>
            </a:ln>
            <a:effectLst/>
          </c:spPr>
          <c:invertIfNegative val="0"/>
          <c:dLbls>
            <c:dLbl>
              <c:idx val="2"/>
              <c:layout>
                <c:manualLayout>
                  <c:x val="2.078461938165757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F57-4EA5-940D-30138B0CCF1C}"/>
                </c:ext>
              </c:extLst>
            </c:dLbl>
            <c:dLbl>
              <c:idx val="3"/>
              <c:layout>
                <c:manualLayout>
                  <c:x val="1.558846453624318E-2"/>
                  <c:y val="3.735354838538873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FF57-4EA5-940D-30138B0CCF1C}"/>
                </c:ext>
              </c:extLst>
            </c:dLbl>
            <c:dLbl>
              <c:idx val="4"/>
              <c:layout>
                <c:manualLayout>
                  <c:x val="0"/>
                  <c:y val="-2.85248573757131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FF57-4EA5-940D-30138B0CCF1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Лист1!$G$2:$G$13</c:f>
              <c:numCache>
                <c:formatCode>General</c:formatCode>
                <c:ptCount val="12"/>
                <c:pt idx="2" formatCode="####.0">
                  <c:v>2.4390243902439024</c:v>
                </c:pt>
                <c:pt idx="3" formatCode="####.0">
                  <c:v>4.3</c:v>
                </c:pt>
                <c:pt idx="4" formatCode="####.0">
                  <c:v>2.2000000000000002</c:v>
                </c:pt>
              </c:numCache>
            </c:numRef>
          </c:val>
          <c:extLst>
            <c:ext xmlns:c16="http://schemas.microsoft.com/office/drawing/2014/chart" uri="{C3380CC4-5D6E-409C-BE32-E72D297353CC}">
              <c16:uniqueId val="{00000017-FF57-4EA5-940D-30138B0CCF1C}"/>
            </c:ext>
          </c:extLst>
        </c:ser>
        <c:ser>
          <c:idx val="6"/>
          <c:order val="6"/>
          <c:tx>
            <c:strRef>
              <c:f>Лист1!$H$1</c:f>
              <c:strCache>
                <c:ptCount val="1"/>
                <c:pt idx="0">
                  <c:v>50 - 75%</c:v>
                </c:pt>
              </c:strCache>
            </c:strRef>
          </c:tx>
          <c:spPr>
            <a:solidFill>
              <a:schemeClr val="accent1">
                <a:lumMod val="80000"/>
                <a:lumOff val="20000"/>
              </a:schemeClr>
            </a:solidFill>
            <a:ln>
              <a:noFill/>
            </a:ln>
            <a:effectLst/>
          </c:spPr>
          <c:invertIfNegative val="0"/>
          <c:dLbls>
            <c:dLbl>
              <c:idx val="4"/>
              <c:layout>
                <c:manualLayout>
                  <c:x val="1.818654195895037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FF57-4EA5-940D-30138B0CCF1C}"/>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Лист1!$H$2:$H$13</c:f>
              <c:numCache>
                <c:formatCode>General</c:formatCode>
                <c:ptCount val="12"/>
                <c:pt idx="4" formatCode="####.0">
                  <c:v>2.1</c:v>
                </c:pt>
              </c:numCache>
            </c:numRef>
          </c:val>
          <c:extLst>
            <c:ext xmlns:c16="http://schemas.microsoft.com/office/drawing/2014/chart" uri="{C3380CC4-5D6E-409C-BE32-E72D297353CC}">
              <c16:uniqueId val="{00000019-FF57-4EA5-940D-30138B0CCF1C}"/>
            </c:ext>
          </c:extLst>
        </c:ser>
        <c:ser>
          <c:idx val="7"/>
          <c:order val="7"/>
          <c:tx>
            <c:strRef>
              <c:f>Лист1!$I$1</c:f>
              <c:strCache>
                <c:ptCount val="1"/>
                <c:pt idx="0">
                  <c:v>Не производились</c:v>
                </c:pt>
              </c:strCache>
            </c:strRef>
          </c:tx>
          <c:spPr>
            <a:solidFill>
              <a:srgbClr val="4F81BD">
                <a:lumMod val="75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Лист1!$A$2:$A$13</c:f>
              <c:strCache>
                <c:ptCount val="12"/>
                <c:pt idx="0">
                  <c:v>ФУ, 2020 год</c:v>
                </c:pt>
                <c:pt idx="1">
                  <c:v>РУ, 2020 год</c:v>
                </c:pt>
                <c:pt idx="2">
                  <c:v>МУ, 2020 год</c:v>
                </c:pt>
                <c:pt idx="3">
                  <c:v>ФУ, 2021 год</c:v>
                </c:pt>
                <c:pt idx="4">
                  <c:v>РУ, 2021 год</c:v>
                </c:pt>
                <c:pt idx="5">
                  <c:v>МУ, 2021 год</c:v>
                </c:pt>
                <c:pt idx="6">
                  <c:v>ФУ, 2022 год</c:v>
                </c:pt>
                <c:pt idx="7">
                  <c:v>РУ, 2022 год</c:v>
                </c:pt>
                <c:pt idx="8">
                  <c:v>МУ, 2022 год</c:v>
                </c:pt>
                <c:pt idx="9">
                  <c:v>ФУ, 2023 год</c:v>
                </c:pt>
                <c:pt idx="10">
                  <c:v>РУ, 2023 год</c:v>
                </c:pt>
                <c:pt idx="11">
                  <c:v>МУ, 2023 год</c:v>
                </c:pt>
              </c:strCache>
            </c:strRef>
          </c:cat>
          <c:val>
            <c:numRef>
              <c:f>Лист1!$I$2:$I$13</c:f>
              <c:numCache>
                <c:formatCode>####.0</c:formatCode>
                <c:ptCount val="12"/>
                <c:pt idx="0">
                  <c:v>73.2</c:v>
                </c:pt>
                <c:pt idx="1">
                  <c:v>70.7</c:v>
                </c:pt>
                <c:pt idx="2">
                  <c:v>61</c:v>
                </c:pt>
                <c:pt idx="3">
                  <c:v>71.8</c:v>
                </c:pt>
                <c:pt idx="4">
                  <c:v>76.099999999999994</c:v>
                </c:pt>
                <c:pt idx="5">
                  <c:v>76.2</c:v>
                </c:pt>
                <c:pt idx="6">
                  <c:v>88.1</c:v>
                </c:pt>
                <c:pt idx="7">
                  <c:v>83.5</c:v>
                </c:pt>
                <c:pt idx="8">
                  <c:v>78.599999999999994</c:v>
                </c:pt>
                <c:pt idx="9">
                  <c:v>88</c:v>
                </c:pt>
                <c:pt idx="10">
                  <c:v>84</c:v>
                </c:pt>
                <c:pt idx="11">
                  <c:v>80</c:v>
                </c:pt>
              </c:numCache>
            </c:numRef>
          </c:val>
          <c:extLst>
            <c:ext xmlns:c16="http://schemas.microsoft.com/office/drawing/2014/chart" uri="{C3380CC4-5D6E-409C-BE32-E72D297353CC}">
              <c16:uniqueId val="{0000001A-FF57-4EA5-940D-30138B0CCF1C}"/>
            </c:ext>
          </c:extLst>
        </c:ser>
        <c:dLbls>
          <c:showLegendKey val="0"/>
          <c:showVal val="0"/>
          <c:showCatName val="0"/>
          <c:showSerName val="0"/>
          <c:showPercent val="0"/>
          <c:showBubbleSize val="0"/>
        </c:dLbls>
        <c:gapWidth val="80"/>
        <c:overlap val="100"/>
        <c:axId val="654395000"/>
        <c:axId val="654395656"/>
      </c:barChart>
      <c:catAx>
        <c:axId val="654395000"/>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crossAx val="654395656"/>
        <c:crosses val="autoZero"/>
        <c:auto val="1"/>
        <c:lblAlgn val="ctr"/>
        <c:lblOffset val="100"/>
        <c:noMultiLvlLbl val="0"/>
      </c:catAx>
      <c:valAx>
        <c:axId val="654395656"/>
        <c:scaling>
          <c:orientation val="minMax"/>
          <c:max val="100"/>
        </c:scaling>
        <c:delete val="1"/>
        <c:axPos val="b"/>
        <c:numFmt formatCode="####.0" sourceLinked="1"/>
        <c:majorTickMark val="none"/>
        <c:minorTickMark val="none"/>
        <c:tickLblPos val="nextTo"/>
        <c:crossAx val="654395000"/>
        <c:crosses val="autoZero"/>
        <c:crossBetween val="between"/>
      </c:valAx>
      <c:spPr>
        <a:noFill/>
        <a:ln>
          <a:noFill/>
        </a:ln>
        <a:effectLst/>
      </c:spPr>
    </c:plotArea>
    <c:legend>
      <c:legendPos val="b"/>
      <c:layout>
        <c:manualLayout>
          <c:xMode val="edge"/>
          <c:yMode val="edge"/>
          <c:x val="2.3148148148148147E-2"/>
          <c:y val="0.85177678239971866"/>
          <c:w val="0.9745281058617673"/>
          <c:h val="0.1244138449815361"/>
        </c:manualLayout>
      </c:layout>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ysClr val="window" lastClr="FFFFFF">
          <a:lumMod val="50000"/>
        </a:sysClr>
      </a:solidFill>
      <a:round/>
    </a:ln>
    <a:effectLst>
      <a:outerShdw blurRad="50800" dist="38100" dir="2700000" algn="tl" rotWithShape="0">
        <a:prstClr val="black">
          <a:alpha val="40000"/>
        </a:prstClr>
      </a:outerShdw>
    </a:effectLst>
  </c:spPr>
  <c:txPr>
    <a:bodyPr/>
    <a:lstStyle/>
    <a:p>
      <a:pPr>
        <a:defRPr sz="1100">
          <a:solidFill>
            <a:sysClr val="windowText" lastClr="000000"/>
          </a:solidFill>
        </a:defRPr>
      </a:pPr>
      <a:endParaRPr lang="ru-RU"/>
    </a:p>
  </c:txPr>
  <c:externalData r:id="rId4">
    <c:autoUpdate val="0"/>
  </c:externalData>
  <c:userShapes r:id="rId5"/>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649959187681431"/>
          <c:y val="1.8523865619159811E-2"/>
          <c:w val="0.84350040812318583"/>
          <c:h val="0.76386139031656408"/>
        </c:manualLayout>
      </c:layout>
      <c:barChart>
        <c:barDir val="bar"/>
        <c:grouping val="clustered"/>
        <c:varyColors val="0"/>
        <c:ser>
          <c:idx val="0"/>
          <c:order val="0"/>
          <c:tx>
            <c:strRef>
              <c:f>Лист1!$B$1</c:f>
              <c:strCache>
                <c:ptCount val="1"/>
                <c:pt idx="0">
                  <c:v>Известно, постоянно следят за этим</c:v>
                </c:pt>
              </c:strCache>
            </c:strRef>
          </c:tx>
          <c:spPr>
            <a:solidFill>
              <a:srgbClr val="9BBB59">
                <a:lumMod val="75000"/>
              </a:srgb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0.0</c:formatCode>
                <c:ptCount val="5"/>
                <c:pt idx="0">
                  <c:v>23.3</c:v>
                </c:pt>
                <c:pt idx="1">
                  <c:v>17.333333333333332</c:v>
                </c:pt>
                <c:pt idx="2">
                  <c:v>14</c:v>
                </c:pt>
                <c:pt idx="3">
                  <c:v>17.7</c:v>
                </c:pt>
                <c:pt idx="4">
                  <c:v>19.7</c:v>
                </c:pt>
              </c:numCache>
            </c:numRef>
          </c:val>
          <c:extLst>
            <c:ext xmlns:c16="http://schemas.microsoft.com/office/drawing/2014/chart" uri="{C3380CC4-5D6E-409C-BE32-E72D297353CC}">
              <c16:uniqueId val="{00000000-FEB7-4552-A115-133C5AE00170}"/>
            </c:ext>
          </c:extLst>
        </c:ser>
        <c:ser>
          <c:idx val="1"/>
          <c:order val="1"/>
          <c:tx>
            <c:strRef>
              <c:f>Лист1!$C$1</c:f>
              <c:strCache>
                <c:ptCount val="1"/>
                <c:pt idx="0">
                  <c:v>Известно, но специально за этим не слежу</c:v>
                </c:pt>
              </c:strCache>
            </c:strRef>
          </c:tx>
          <c:spPr>
            <a:solidFill>
              <a:srgbClr val="9BBB59"/>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0.0</c:formatCode>
                <c:ptCount val="5"/>
                <c:pt idx="0">
                  <c:v>34</c:v>
                </c:pt>
                <c:pt idx="1">
                  <c:v>38</c:v>
                </c:pt>
                <c:pt idx="2">
                  <c:v>40.700000000000003</c:v>
                </c:pt>
                <c:pt idx="3">
                  <c:v>39.299999999999997</c:v>
                </c:pt>
                <c:pt idx="4">
                  <c:v>39</c:v>
                </c:pt>
              </c:numCache>
            </c:numRef>
          </c:val>
          <c:extLst>
            <c:ext xmlns:c16="http://schemas.microsoft.com/office/drawing/2014/chart" uri="{C3380CC4-5D6E-409C-BE32-E72D297353CC}">
              <c16:uniqueId val="{00000001-FEB7-4552-A115-133C5AE00170}"/>
            </c:ext>
          </c:extLst>
        </c:ser>
        <c:ser>
          <c:idx val="2"/>
          <c:order val="2"/>
          <c:tx>
            <c:strRef>
              <c:f>Лист1!$D$1</c:f>
              <c:strCache>
                <c:ptCount val="1"/>
                <c:pt idx="0">
                  <c:v>Что-то слышал (слышала), но ничего определенного назвать не могу</c:v>
                </c:pt>
              </c:strCache>
            </c:strRef>
          </c:tx>
          <c:spPr>
            <a:solidFill>
              <a:srgbClr val="9BBB59">
                <a:lumMod val="60000"/>
                <a:lumOff val="40000"/>
              </a:srgb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0.0</c:formatCode>
                <c:ptCount val="5"/>
                <c:pt idx="0">
                  <c:v>19.7</c:v>
                </c:pt>
                <c:pt idx="1">
                  <c:v>20</c:v>
                </c:pt>
                <c:pt idx="2">
                  <c:v>23</c:v>
                </c:pt>
                <c:pt idx="3">
                  <c:v>21</c:v>
                </c:pt>
                <c:pt idx="4">
                  <c:v>20</c:v>
                </c:pt>
              </c:numCache>
            </c:numRef>
          </c:val>
          <c:extLst>
            <c:ext xmlns:c16="http://schemas.microsoft.com/office/drawing/2014/chart" uri="{C3380CC4-5D6E-409C-BE32-E72D297353CC}">
              <c16:uniqueId val="{00000002-FEB7-4552-A115-133C5AE00170}"/>
            </c:ext>
          </c:extLst>
        </c:ser>
        <c:ser>
          <c:idx val="3"/>
          <c:order val="3"/>
          <c:tx>
            <c:strRef>
              <c:f>Лист1!$E$1</c:f>
              <c:strCache>
                <c:ptCount val="1"/>
                <c:pt idx="0">
                  <c:v>Ничего об этом не знаю</c:v>
                </c:pt>
              </c:strCache>
            </c:strRef>
          </c:tx>
          <c:spPr>
            <a:solidFill>
              <a:sysClr val="window" lastClr="FFFFFF">
                <a:lumMod val="50000"/>
              </a:sys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0.0</c:formatCode>
                <c:ptCount val="5"/>
                <c:pt idx="0">
                  <c:v>23</c:v>
                </c:pt>
                <c:pt idx="1">
                  <c:v>24.666666666666668</c:v>
                </c:pt>
                <c:pt idx="2">
                  <c:v>22.3</c:v>
                </c:pt>
                <c:pt idx="3">
                  <c:v>22</c:v>
                </c:pt>
                <c:pt idx="4">
                  <c:v>21.3</c:v>
                </c:pt>
              </c:numCache>
            </c:numRef>
          </c:val>
          <c:extLst>
            <c:ext xmlns:c16="http://schemas.microsoft.com/office/drawing/2014/chart" uri="{C3380CC4-5D6E-409C-BE32-E72D297353CC}">
              <c16:uniqueId val="{00000003-FEB7-4552-A115-133C5AE00170}"/>
            </c:ext>
          </c:extLst>
        </c:ser>
        <c:dLbls>
          <c:showLegendKey val="0"/>
          <c:showVal val="0"/>
          <c:showCatName val="0"/>
          <c:showSerName val="0"/>
          <c:showPercent val="0"/>
          <c:showBubbleSize val="0"/>
        </c:dLbls>
        <c:gapWidth val="80"/>
        <c:axId val="657034152"/>
        <c:axId val="656990528"/>
      </c:barChart>
      <c:catAx>
        <c:axId val="65703415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656990528"/>
        <c:crosses val="autoZero"/>
        <c:auto val="1"/>
        <c:lblAlgn val="ctr"/>
        <c:lblOffset val="100"/>
        <c:noMultiLvlLbl val="0"/>
      </c:catAx>
      <c:valAx>
        <c:axId val="656990528"/>
        <c:scaling>
          <c:orientation val="minMax"/>
          <c:max val="50"/>
        </c:scaling>
        <c:delete val="1"/>
        <c:axPos val="t"/>
        <c:numFmt formatCode="0.0" sourceLinked="1"/>
        <c:majorTickMark val="out"/>
        <c:minorTickMark val="none"/>
        <c:tickLblPos val="nextTo"/>
        <c:crossAx val="657034152"/>
        <c:crosses val="autoZero"/>
        <c:crossBetween val="between"/>
      </c:valAx>
      <c:spPr>
        <a:noFill/>
        <a:ln>
          <a:noFill/>
        </a:ln>
        <a:effectLst/>
      </c:spPr>
    </c:plotArea>
    <c:legend>
      <c:legendPos val="b"/>
      <c:layout>
        <c:manualLayout>
          <c:xMode val="edge"/>
          <c:yMode val="edge"/>
          <c:x val="0"/>
          <c:y val="0.79419618367639733"/>
          <c:w val="1"/>
          <c:h val="0.20580381632360265"/>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ysClr val="window" lastClr="FFFFFF">
          <a:lumMod val="50000"/>
        </a:sys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75005063182378"/>
          <c:y val="0"/>
          <c:w val="0.82467109771839719"/>
          <c:h val="0.82161451757305826"/>
        </c:manualLayout>
      </c:layout>
      <c:barChart>
        <c:barDir val="bar"/>
        <c:grouping val="percentStacked"/>
        <c:varyColors val="0"/>
        <c:ser>
          <c:idx val="0"/>
          <c:order val="0"/>
          <c:tx>
            <c:strRef>
              <c:f>Лист1!$B$1</c:f>
              <c:strCache>
                <c:ptCount val="1"/>
                <c:pt idx="0">
                  <c:v>Стало больше</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General</c:formatCode>
                <c:ptCount val="5"/>
                <c:pt idx="0">
                  <c:v>21.2</c:v>
                </c:pt>
                <c:pt idx="1">
                  <c:v>15.8</c:v>
                </c:pt>
                <c:pt idx="2" formatCode="###0.0">
                  <c:v>14.3</c:v>
                </c:pt>
                <c:pt idx="3" formatCode="###0.0">
                  <c:v>16.5</c:v>
                </c:pt>
                <c:pt idx="4" formatCode="###0.0">
                  <c:v>15.8</c:v>
                </c:pt>
              </c:numCache>
            </c:numRef>
          </c:val>
          <c:extLst>
            <c:ext xmlns:c16="http://schemas.microsoft.com/office/drawing/2014/chart" uri="{C3380CC4-5D6E-409C-BE32-E72D297353CC}">
              <c16:uniqueId val="{00000000-C8CC-4DFF-9804-4DE7E654398B}"/>
            </c:ext>
          </c:extLst>
        </c:ser>
        <c:ser>
          <c:idx val="1"/>
          <c:order val="1"/>
          <c:tx>
            <c:strRef>
              <c:f>Лист1!$C$1</c:f>
              <c:strCache>
                <c:ptCount val="1"/>
                <c:pt idx="0">
                  <c:v>Уровень не изменился</c:v>
                </c:pt>
              </c:strCache>
            </c:strRef>
          </c:tx>
          <c:spPr>
            <a:solidFill>
              <a:schemeClr val="accent3">
                <a:lumMod val="60000"/>
                <a:lumOff val="40000"/>
              </a:schemeClr>
            </a:solidFill>
            <a:ln>
              <a:solidFill>
                <a:schemeClr val="accent3">
                  <a:lumMod val="60000"/>
                  <a:lumOff val="40000"/>
                </a:schemeClr>
              </a:solid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General</c:formatCode>
                <c:ptCount val="5"/>
                <c:pt idx="0">
                  <c:v>32.799999999999997</c:v>
                </c:pt>
                <c:pt idx="1">
                  <c:v>40.299999999999997</c:v>
                </c:pt>
                <c:pt idx="2" formatCode="###0.0">
                  <c:v>38.299999999999997</c:v>
                </c:pt>
                <c:pt idx="3" formatCode="###0.0">
                  <c:v>42</c:v>
                </c:pt>
                <c:pt idx="4" formatCode="###0.0">
                  <c:v>41.5</c:v>
                </c:pt>
              </c:numCache>
            </c:numRef>
          </c:val>
          <c:extLst>
            <c:ext xmlns:c16="http://schemas.microsoft.com/office/drawing/2014/chart" uri="{C3380CC4-5D6E-409C-BE32-E72D297353CC}">
              <c16:uniqueId val="{00000001-C8CC-4DFF-9804-4DE7E654398B}"/>
            </c:ext>
          </c:extLst>
        </c:ser>
        <c:ser>
          <c:idx val="2"/>
          <c:order val="2"/>
          <c:tx>
            <c:strRef>
              <c:f>Лист1!$D$1</c:f>
              <c:strCache>
                <c:ptCount val="1"/>
                <c:pt idx="0">
                  <c:v>Стало меньше</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General</c:formatCode>
                <c:ptCount val="5"/>
                <c:pt idx="0" formatCode="0.0">
                  <c:v>12</c:v>
                </c:pt>
                <c:pt idx="1">
                  <c:v>18.3</c:v>
                </c:pt>
                <c:pt idx="2" formatCode="###0.0">
                  <c:v>16.2</c:v>
                </c:pt>
                <c:pt idx="3" formatCode="###0.0">
                  <c:v>12.2</c:v>
                </c:pt>
                <c:pt idx="4" formatCode="###0.0">
                  <c:v>10.7</c:v>
                </c:pt>
              </c:numCache>
            </c:numRef>
          </c:val>
          <c:extLst>
            <c:ext xmlns:c16="http://schemas.microsoft.com/office/drawing/2014/chart" uri="{C3380CC4-5D6E-409C-BE32-E72D297353CC}">
              <c16:uniqueId val="{00000002-C8CC-4DFF-9804-4DE7E654398B}"/>
            </c:ext>
          </c:extLst>
        </c:ser>
        <c:ser>
          <c:idx val="3"/>
          <c:order val="3"/>
          <c:tx>
            <c:strRef>
              <c:f>Лист1!$E$1</c:f>
              <c:strCache>
                <c:ptCount val="1"/>
                <c:pt idx="0">
                  <c:v>Затруднились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General</c:formatCode>
                <c:ptCount val="5"/>
                <c:pt idx="0" formatCode="0.0">
                  <c:v>34</c:v>
                </c:pt>
                <c:pt idx="1">
                  <c:v>25.6</c:v>
                </c:pt>
                <c:pt idx="2" formatCode="###0.0">
                  <c:v>31.2</c:v>
                </c:pt>
                <c:pt idx="3" formatCode="###0.0">
                  <c:v>29.3</c:v>
                </c:pt>
                <c:pt idx="4" formatCode="###0.0">
                  <c:v>32</c:v>
                </c:pt>
              </c:numCache>
            </c:numRef>
          </c:val>
          <c:extLst>
            <c:ext xmlns:c16="http://schemas.microsoft.com/office/drawing/2014/chart" uri="{C3380CC4-5D6E-409C-BE32-E72D297353CC}">
              <c16:uniqueId val="{00000003-C8CC-4DFF-9804-4DE7E654398B}"/>
            </c:ext>
          </c:extLst>
        </c:ser>
        <c:dLbls>
          <c:showLegendKey val="0"/>
          <c:showVal val="0"/>
          <c:showCatName val="0"/>
          <c:showSerName val="0"/>
          <c:showPercent val="0"/>
          <c:showBubbleSize val="0"/>
        </c:dLbls>
        <c:gapWidth val="100"/>
        <c:overlap val="100"/>
        <c:axId val="620890672"/>
        <c:axId val="620889104"/>
      </c:barChart>
      <c:catAx>
        <c:axId val="62089067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620889104"/>
        <c:crosses val="autoZero"/>
        <c:auto val="1"/>
        <c:lblAlgn val="ctr"/>
        <c:lblOffset val="100"/>
        <c:noMultiLvlLbl val="0"/>
      </c:catAx>
      <c:valAx>
        <c:axId val="620889104"/>
        <c:scaling>
          <c:orientation val="minMax"/>
        </c:scaling>
        <c:delete val="1"/>
        <c:axPos val="b"/>
        <c:numFmt formatCode="0%" sourceLinked="1"/>
        <c:majorTickMark val="none"/>
        <c:minorTickMark val="none"/>
        <c:tickLblPos val="nextTo"/>
        <c:crossAx val="620890672"/>
        <c:crosses val="autoZero"/>
        <c:crossBetween val="between"/>
      </c:valAx>
      <c:spPr>
        <a:noFill/>
        <a:ln>
          <a:noFill/>
        </a:ln>
        <a:effectLst/>
      </c:spPr>
    </c:plotArea>
    <c:legend>
      <c:legendPos val="b"/>
      <c:layout>
        <c:manualLayout>
          <c:xMode val="edge"/>
          <c:yMode val="edge"/>
          <c:x val="0"/>
          <c:y val="0.81376997486621594"/>
          <c:w val="0.99771410101406832"/>
          <c:h val="0.15796147389703497"/>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672597238673304"/>
          <c:y val="2.7777777777777776E-2"/>
          <c:w val="0.83469517596348786"/>
          <c:h val="0.78081487435462404"/>
        </c:manualLayout>
      </c:layout>
      <c:barChart>
        <c:barDir val="bar"/>
        <c:grouping val="stacked"/>
        <c:varyColors val="0"/>
        <c:ser>
          <c:idx val="0"/>
          <c:order val="0"/>
          <c:tx>
            <c:strRef>
              <c:f>Лист1!$B$1</c:f>
              <c:strCache>
                <c:ptCount val="1"/>
                <c:pt idx="0">
                  <c:v>Очень эффективны</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0.0</c:formatCode>
                <c:ptCount val="5"/>
                <c:pt idx="0">
                  <c:v>6</c:v>
                </c:pt>
                <c:pt idx="1">
                  <c:v>10.666666666666666</c:v>
                </c:pt>
                <c:pt idx="2">
                  <c:v>10</c:v>
                </c:pt>
                <c:pt idx="3">
                  <c:v>16</c:v>
                </c:pt>
                <c:pt idx="4">
                  <c:v>13.7</c:v>
                </c:pt>
              </c:numCache>
            </c:numRef>
          </c:val>
          <c:extLst>
            <c:ext xmlns:c16="http://schemas.microsoft.com/office/drawing/2014/chart" uri="{C3380CC4-5D6E-409C-BE32-E72D297353CC}">
              <c16:uniqueId val="{00000000-981B-4DFC-ABA8-292260EF6D7F}"/>
            </c:ext>
          </c:extLst>
        </c:ser>
        <c:ser>
          <c:idx val="1"/>
          <c:order val="1"/>
          <c:tx>
            <c:strRef>
              <c:f>Лист1!$C$1</c:f>
              <c:strCache>
                <c:ptCount val="1"/>
                <c:pt idx="0">
                  <c:v>Скорее эффективны</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0.0</c:formatCode>
                <c:ptCount val="5"/>
                <c:pt idx="0">
                  <c:v>22.7</c:v>
                </c:pt>
                <c:pt idx="1">
                  <c:v>23.666666666666668</c:v>
                </c:pt>
                <c:pt idx="2">
                  <c:v>20.7</c:v>
                </c:pt>
                <c:pt idx="3">
                  <c:v>9.6999999999999993</c:v>
                </c:pt>
                <c:pt idx="4">
                  <c:v>13</c:v>
                </c:pt>
              </c:numCache>
            </c:numRef>
          </c:val>
          <c:extLst>
            <c:ext xmlns:c16="http://schemas.microsoft.com/office/drawing/2014/chart" uri="{C3380CC4-5D6E-409C-BE32-E72D297353CC}">
              <c16:uniqueId val="{00000001-981B-4DFC-ABA8-292260EF6D7F}"/>
            </c:ext>
          </c:extLst>
        </c:ser>
        <c:ser>
          <c:idx val="2"/>
          <c:order val="2"/>
          <c:tx>
            <c:strRef>
              <c:f>Лист1!$D$1</c:f>
              <c:strCache>
                <c:ptCount val="1"/>
                <c:pt idx="0">
                  <c:v>Скорее неэффективны</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0.0</c:formatCode>
                <c:ptCount val="5"/>
                <c:pt idx="0">
                  <c:v>19</c:v>
                </c:pt>
                <c:pt idx="1">
                  <c:v>16</c:v>
                </c:pt>
                <c:pt idx="2">
                  <c:v>17.3</c:v>
                </c:pt>
                <c:pt idx="3">
                  <c:v>23.7</c:v>
                </c:pt>
                <c:pt idx="4">
                  <c:v>21.3</c:v>
                </c:pt>
              </c:numCache>
            </c:numRef>
          </c:val>
          <c:extLst>
            <c:ext xmlns:c16="http://schemas.microsoft.com/office/drawing/2014/chart" uri="{C3380CC4-5D6E-409C-BE32-E72D297353CC}">
              <c16:uniqueId val="{00000002-981B-4DFC-ABA8-292260EF6D7F}"/>
            </c:ext>
          </c:extLst>
        </c:ser>
        <c:ser>
          <c:idx val="3"/>
          <c:order val="3"/>
          <c:tx>
            <c:strRef>
              <c:f>Лист1!$E$1</c:f>
              <c:strCache>
                <c:ptCount val="1"/>
                <c:pt idx="0">
                  <c:v>Абсолютно неэффективны</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0.0</c:formatCode>
                <c:ptCount val="5"/>
                <c:pt idx="0">
                  <c:v>20.3</c:v>
                </c:pt>
                <c:pt idx="1">
                  <c:v>18.666666666666668</c:v>
                </c:pt>
                <c:pt idx="2">
                  <c:v>20</c:v>
                </c:pt>
                <c:pt idx="3">
                  <c:v>21</c:v>
                </c:pt>
                <c:pt idx="4">
                  <c:v>19</c:v>
                </c:pt>
              </c:numCache>
            </c:numRef>
          </c:val>
          <c:extLst>
            <c:ext xmlns:c16="http://schemas.microsoft.com/office/drawing/2014/chart" uri="{C3380CC4-5D6E-409C-BE32-E72D297353CC}">
              <c16:uniqueId val="{00000003-981B-4DFC-ABA8-292260EF6D7F}"/>
            </c:ext>
          </c:extLst>
        </c:ser>
        <c:ser>
          <c:idx val="4"/>
          <c:order val="4"/>
          <c:tx>
            <c:strRef>
              <c:f>Лист1!$F$1</c:f>
              <c:strCache>
                <c:ptCount val="1"/>
                <c:pt idx="0">
                  <c:v>Ухудшают ситуацию</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Лист1!$F$2:$F$6</c:f>
              <c:numCache>
                <c:formatCode>0.0</c:formatCode>
                <c:ptCount val="5"/>
                <c:pt idx="0">
                  <c:v>3.7</c:v>
                </c:pt>
                <c:pt idx="1">
                  <c:v>4.666666666666667</c:v>
                </c:pt>
                <c:pt idx="2">
                  <c:v>5</c:v>
                </c:pt>
                <c:pt idx="3">
                  <c:v>2</c:v>
                </c:pt>
                <c:pt idx="4">
                  <c:v>2.7</c:v>
                </c:pt>
              </c:numCache>
            </c:numRef>
          </c:val>
          <c:extLst>
            <c:ext xmlns:c16="http://schemas.microsoft.com/office/drawing/2014/chart" uri="{C3380CC4-5D6E-409C-BE32-E72D297353CC}">
              <c16:uniqueId val="{00000004-981B-4DFC-ABA8-292260EF6D7F}"/>
            </c:ext>
          </c:extLst>
        </c:ser>
        <c:ser>
          <c:idx val="5"/>
          <c:order val="5"/>
          <c:tx>
            <c:strRef>
              <c:f>Лист1!$G$1</c:f>
              <c:strCache>
                <c:ptCount val="1"/>
                <c:pt idx="0">
                  <c:v>Затрудняюсь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Лист1!$G$2:$G$6</c:f>
              <c:numCache>
                <c:formatCode>0.0</c:formatCode>
                <c:ptCount val="5"/>
                <c:pt idx="0">
                  <c:v>28.3</c:v>
                </c:pt>
                <c:pt idx="1">
                  <c:v>26.333333333333332</c:v>
                </c:pt>
                <c:pt idx="2">
                  <c:v>27</c:v>
                </c:pt>
                <c:pt idx="3">
                  <c:v>27.6</c:v>
                </c:pt>
                <c:pt idx="4">
                  <c:v>30.3</c:v>
                </c:pt>
              </c:numCache>
            </c:numRef>
          </c:val>
          <c:extLst>
            <c:ext xmlns:c16="http://schemas.microsoft.com/office/drawing/2014/chart" uri="{C3380CC4-5D6E-409C-BE32-E72D297353CC}">
              <c16:uniqueId val="{00000005-981B-4DFC-ABA8-292260EF6D7F}"/>
            </c:ext>
          </c:extLst>
        </c:ser>
        <c:dLbls>
          <c:showLegendKey val="0"/>
          <c:showVal val="0"/>
          <c:showCatName val="0"/>
          <c:showSerName val="0"/>
          <c:showPercent val="0"/>
          <c:showBubbleSize val="0"/>
        </c:dLbls>
        <c:gapWidth val="80"/>
        <c:overlap val="100"/>
        <c:axId val="657020704"/>
        <c:axId val="657009880"/>
      </c:barChart>
      <c:catAx>
        <c:axId val="65702070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657009880"/>
        <c:crosses val="autoZero"/>
        <c:auto val="1"/>
        <c:lblAlgn val="ctr"/>
        <c:lblOffset val="100"/>
        <c:noMultiLvlLbl val="0"/>
      </c:catAx>
      <c:valAx>
        <c:axId val="657009880"/>
        <c:scaling>
          <c:orientation val="minMax"/>
          <c:max val="100"/>
        </c:scaling>
        <c:delete val="1"/>
        <c:axPos val="b"/>
        <c:numFmt formatCode="0.0" sourceLinked="1"/>
        <c:majorTickMark val="none"/>
        <c:minorTickMark val="none"/>
        <c:tickLblPos val="nextTo"/>
        <c:crossAx val="657020704"/>
        <c:crosses val="autoZero"/>
        <c:crossBetween val="between"/>
      </c:valAx>
      <c:spPr>
        <a:noFill/>
        <a:ln>
          <a:noFill/>
        </a:ln>
        <a:effectLst/>
      </c:spPr>
    </c:plotArea>
    <c:legend>
      <c:legendPos val="b"/>
      <c:layout>
        <c:manualLayout>
          <c:xMode val="edge"/>
          <c:yMode val="edge"/>
          <c:x val="0"/>
          <c:y val="0.83159888938823712"/>
          <c:w val="1"/>
          <c:h val="0.1445917938130854"/>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3931039912444"/>
          <c:y val="1.6932698612317217E-2"/>
          <c:w val="0.86760689600875562"/>
          <c:h val="0.73720599818046451"/>
        </c:manualLayout>
      </c:layout>
      <c:barChart>
        <c:barDir val="bar"/>
        <c:grouping val="clustered"/>
        <c:varyColors val="0"/>
        <c:ser>
          <c:idx val="0"/>
          <c:order val="0"/>
          <c:tx>
            <c:strRef>
              <c:f>Лист1!$B$1</c:f>
              <c:strCache>
                <c:ptCount val="1"/>
                <c:pt idx="0">
                  <c:v>Руководство региона хочет и может эффективно бороться с  коррупцией</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0.0</c:formatCode>
                <c:ptCount val="5"/>
                <c:pt idx="0">
                  <c:v>22.7</c:v>
                </c:pt>
                <c:pt idx="1">
                  <c:v>27.333333333333332</c:v>
                </c:pt>
                <c:pt idx="2">
                  <c:v>28.7</c:v>
                </c:pt>
                <c:pt idx="3">
                  <c:v>24.7</c:v>
                </c:pt>
                <c:pt idx="4">
                  <c:v>23.3</c:v>
                </c:pt>
              </c:numCache>
            </c:numRef>
          </c:val>
          <c:extLst>
            <c:ext xmlns:c16="http://schemas.microsoft.com/office/drawing/2014/chart" uri="{C3380CC4-5D6E-409C-BE32-E72D297353CC}">
              <c16:uniqueId val="{00000000-F66E-4528-BBB0-70403463CEAF}"/>
            </c:ext>
          </c:extLst>
        </c:ser>
        <c:ser>
          <c:idx val="1"/>
          <c:order val="1"/>
          <c:tx>
            <c:strRef>
              <c:f>Лист1!$C$1</c:f>
              <c:strCache>
                <c:ptCount val="1"/>
                <c:pt idx="0">
                  <c:v>Руководство региона хочет, но не может эффективно бороться с  коррупцией</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0.0</c:formatCode>
                <c:ptCount val="5"/>
                <c:pt idx="0">
                  <c:v>13</c:v>
                </c:pt>
                <c:pt idx="1">
                  <c:v>14.666666666666666</c:v>
                </c:pt>
                <c:pt idx="2">
                  <c:v>13.7</c:v>
                </c:pt>
                <c:pt idx="3">
                  <c:v>14.7</c:v>
                </c:pt>
                <c:pt idx="4">
                  <c:v>15.3</c:v>
                </c:pt>
              </c:numCache>
            </c:numRef>
          </c:val>
          <c:extLst>
            <c:ext xmlns:c16="http://schemas.microsoft.com/office/drawing/2014/chart" uri="{C3380CC4-5D6E-409C-BE32-E72D297353CC}">
              <c16:uniqueId val="{00000001-F66E-4528-BBB0-70403463CEAF}"/>
            </c:ext>
          </c:extLst>
        </c:ser>
        <c:ser>
          <c:idx val="2"/>
          <c:order val="2"/>
          <c:tx>
            <c:strRef>
              <c:f>Лист1!$D$1</c:f>
              <c:strCache>
                <c:ptCount val="1"/>
                <c:pt idx="0">
                  <c:v>Руководство региона может, но не хочет эффективно бороться с  коррупцией</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0.0</c:formatCode>
                <c:ptCount val="5"/>
                <c:pt idx="0">
                  <c:v>14</c:v>
                </c:pt>
                <c:pt idx="1">
                  <c:v>10</c:v>
                </c:pt>
                <c:pt idx="2">
                  <c:v>8</c:v>
                </c:pt>
                <c:pt idx="3">
                  <c:v>11</c:v>
                </c:pt>
                <c:pt idx="4">
                  <c:v>10.7</c:v>
                </c:pt>
              </c:numCache>
            </c:numRef>
          </c:val>
          <c:extLst>
            <c:ext xmlns:c16="http://schemas.microsoft.com/office/drawing/2014/chart" uri="{C3380CC4-5D6E-409C-BE32-E72D297353CC}">
              <c16:uniqueId val="{00000002-F66E-4528-BBB0-70403463CEAF}"/>
            </c:ext>
          </c:extLst>
        </c:ser>
        <c:ser>
          <c:idx val="3"/>
          <c:order val="3"/>
          <c:tx>
            <c:strRef>
              <c:f>Лист1!$E$1</c:f>
              <c:strCache>
                <c:ptCount val="1"/>
                <c:pt idx="0">
                  <c:v>Руководство региона не хочет и не может эффективно бороться с  коррупцией</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0.0</c:formatCode>
                <c:ptCount val="5"/>
                <c:pt idx="0">
                  <c:v>12.7</c:v>
                </c:pt>
                <c:pt idx="1">
                  <c:v>16</c:v>
                </c:pt>
                <c:pt idx="2">
                  <c:v>18.3</c:v>
                </c:pt>
                <c:pt idx="3">
                  <c:v>20.3</c:v>
                </c:pt>
                <c:pt idx="4">
                  <c:v>18.7</c:v>
                </c:pt>
              </c:numCache>
            </c:numRef>
          </c:val>
          <c:extLst>
            <c:ext xmlns:c16="http://schemas.microsoft.com/office/drawing/2014/chart" uri="{C3380CC4-5D6E-409C-BE32-E72D297353CC}">
              <c16:uniqueId val="{00000003-F66E-4528-BBB0-70403463CEAF}"/>
            </c:ext>
          </c:extLst>
        </c:ser>
        <c:ser>
          <c:idx val="4"/>
          <c:order val="4"/>
          <c:tx>
            <c:strRef>
              <c:f>Лист1!$F$1</c:f>
              <c:strCache>
                <c:ptCount val="1"/>
                <c:pt idx="0">
                  <c:v>Затруднились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Лист1!$F$2:$F$6</c:f>
              <c:numCache>
                <c:formatCode>0.0</c:formatCode>
                <c:ptCount val="5"/>
                <c:pt idx="0">
                  <c:v>37.700000000000003</c:v>
                </c:pt>
                <c:pt idx="1">
                  <c:v>32</c:v>
                </c:pt>
                <c:pt idx="2">
                  <c:v>31.3</c:v>
                </c:pt>
                <c:pt idx="3">
                  <c:v>29.3</c:v>
                </c:pt>
                <c:pt idx="4">
                  <c:v>32</c:v>
                </c:pt>
              </c:numCache>
            </c:numRef>
          </c:val>
          <c:extLst>
            <c:ext xmlns:c16="http://schemas.microsoft.com/office/drawing/2014/chart" uri="{C3380CC4-5D6E-409C-BE32-E72D297353CC}">
              <c16:uniqueId val="{00000004-F66E-4528-BBB0-70403463CEAF}"/>
            </c:ext>
          </c:extLst>
        </c:ser>
        <c:dLbls>
          <c:showLegendKey val="0"/>
          <c:showVal val="0"/>
          <c:showCatName val="0"/>
          <c:showSerName val="0"/>
          <c:showPercent val="0"/>
          <c:showBubbleSize val="0"/>
        </c:dLbls>
        <c:gapWidth val="80"/>
        <c:axId val="657034152"/>
        <c:axId val="656990528"/>
      </c:barChart>
      <c:catAx>
        <c:axId val="65703415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crossAx val="656990528"/>
        <c:crosses val="autoZero"/>
        <c:auto val="1"/>
        <c:lblAlgn val="ctr"/>
        <c:lblOffset val="100"/>
        <c:noMultiLvlLbl val="0"/>
      </c:catAx>
      <c:valAx>
        <c:axId val="656990528"/>
        <c:scaling>
          <c:orientation val="minMax"/>
          <c:max val="40"/>
        </c:scaling>
        <c:delete val="1"/>
        <c:axPos val="t"/>
        <c:numFmt formatCode="0.0" sourceLinked="1"/>
        <c:majorTickMark val="out"/>
        <c:minorTickMark val="none"/>
        <c:tickLblPos val="nextTo"/>
        <c:crossAx val="657034152"/>
        <c:crosses val="autoZero"/>
        <c:crossBetween val="between"/>
      </c:valAx>
      <c:spPr>
        <a:noFill/>
        <a:ln>
          <a:noFill/>
        </a:ln>
        <a:effectLst/>
      </c:spPr>
    </c:plotArea>
    <c:legend>
      <c:legendPos val="b"/>
      <c:layout>
        <c:manualLayout>
          <c:xMode val="edge"/>
          <c:yMode val="edge"/>
          <c:x val="0"/>
          <c:y val="0.76142283189037407"/>
          <c:w val="1"/>
          <c:h val="0.21875320783940727"/>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000">
          <a:solidFill>
            <a:sysClr val="windowText" lastClr="000000"/>
          </a:solidFill>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46242095809731"/>
          <c:y val="0"/>
          <c:w val="0.82986725256381144"/>
          <c:h val="0.81808445322426571"/>
        </c:manualLayout>
      </c:layout>
      <c:barChart>
        <c:barDir val="bar"/>
        <c:grouping val="percentStacked"/>
        <c:varyColors val="0"/>
        <c:ser>
          <c:idx val="0"/>
          <c:order val="0"/>
          <c:tx>
            <c:strRef>
              <c:f>Лист1!$B$1</c:f>
              <c:strCache>
                <c:ptCount val="1"/>
                <c:pt idx="0">
                  <c:v>Стало больше</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###0.0</c:formatCode>
                <c:ptCount val="5"/>
                <c:pt idx="0" formatCode="General">
                  <c:v>17.7</c:v>
                </c:pt>
                <c:pt idx="1">
                  <c:v>11.813643926788686</c:v>
                </c:pt>
                <c:pt idx="2">
                  <c:v>10.5</c:v>
                </c:pt>
                <c:pt idx="3">
                  <c:v>14.3</c:v>
                </c:pt>
                <c:pt idx="4">
                  <c:v>12.8</c:v>
                </c:pt>
              </c:numCache>
            </c:numRef>
          </c:val>
          <c:extLst>
            <c:ext xmlns:c16="http://schemas.microsoft.com/office/drawing/2014/chart" uri="{C3380CC4-5D6E-409C-BE32-E72D297353CC}">
              <c16:uniqueId val="{00000000-11AB-4D0D-9311-DBD0DF0701CE}"/>
            </c:ext>
          </c:extLst>
        </c:ser>
        <c:ser>
          <c:idx val="1"/>
          <c:order val="1"/>
          <c:tx>
            <c:strRef>
              <c:f>Лист1!$C$1</c:f>
              <c:strCache>
                <c:ptCount val="1"/>
                <c:pt idx="0">
                  <c:v>Уровень не изменился</c:v>
                </c:pt>
              </c:strCache>
            </c:strRef>
          </c:tx>
          <c:spPr>
            <a:solidFill>
              <a:schemeClr val="accent3">
                <a:lumMod val="60000"/>
                <a:lumOff val="40000"/>
              </a:schemeClr>
            </a:solidFill>
            <a:ln>
              <a:solidFill>
                <a:schemeClr val="accent3">
                  <a:lumMod val="60000"/>
                  <a:lumOff val="40000"/>
                </a:schemeClr>
              </a:solid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###0.0</c:formatCode>
                <c:ptCount val="5"/>
                <c:pt idx="0" formatCode="0.0">
                  <c:v>33</c:v>
                </c:pt>
                <c:pt idx="1">
                  <c:v>48.252911813643927</c:v>
                </c:pt>
                <c:pt idx="2">
                  <c:v>48.3</c:v>
                </c:pt>
                <c:pt idx="3">
                  <c:v>48</c:v>
                </c:pt>
                <c:pt idx="4">
                  <c:v>49.2</c:v>
                </c:pt>
              </c:numCache>
            </c:numRef>
          </c:val>
          <c:extLst>
            <c:ext xmlns:c16="http://schemas.microsoft.com/office/drawing/2014/chart" uri="{C3380CC4-5D6E-409C-BE32-E72D297353CC}">
              <c16:uniqueId val="{00000001-11AB-4D0D-9311-DBD0DF0701CE}"/>
            </c:ext>
          </c:extLst>
        </c:ser>
        <c:ser>
          <c:idx val="2"/>
          <c:order val="2"/>
          <c:tx>
            <c:strRef>
              <c:f>Лист1!$D$1</c:f>
              <c:strCache>
                <c:ptCount val="1"/>
                <c:pt idx="0">
                  <c:v>Стало меньше</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###0.0</c:formatCode>
                <c:ptCount val="5"/>
                <c:pt idx="0" formatCode="General">
                  <c:v>14.5</c:v>
                </c:pt>
                <c:pt idx="1">
                  <c:v>17.803660565723792</c:v>
                </c:pt>
                <c:pt idx="2">
                  <c:v>14.8</c:v>
                </c:pt>
                <c:pt idx="3">
                  <c:v>12.7</c:v>
                </c:pt>
                <c:pt idx="4">
                  <c:v>13</c:v>
                </c:pt>
              </c:numCache>
            </c:numRef>
          </c:val>
          <c:extLst>
            <c:ext xmlns:c16="http://schemas.microsoft.com/office/drawing/2014/chart" uri="{C3380CC4-5D6E-409C-BE32-E72D297353CC}">
              <c16:uniqueId val="{00000002-11AB-4D0D-9311-DBD0DF0701CE}"/>
            </c:ext>
          </c:extLst>
        </c:ser>
        <c:ser>
          <c:idx val="3"/>
          <c:order val="3"/>
          <c:tx>
            <c:strRef>
              <c:f>Лист1!$E$1</c:f>
              <c:strCache>
                <c:ptCount val="1"/>
                <c:pt idx="0">
                  <c:v>Затруднились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###0.0</c:formatCode>
                <c:ptCount val="5"/>
                <c:pt idx="0" formatCode="General">
                  <c:v>34.799999999999997</c:v>
                </c:pt>
                <c:pt idx="1">
                  <c:v>22.129783693843596</c:v>
                </c:pt>
                <c:pt idx="2">
                  <c:v>26.4</c:v>
                </c:pt>
                <c:pt idx="3">
                  <c:v>25</c:v>
                </c:pt>
                <c:pt idx="4">
                  <c:v>25</c:v>
                </c:pt>
              </c:numCache>
            </c:numRef>
          </c:val>
          <c:extLst>
            <c:ext xmlns:c16="http://schemas.microsoft.com/office/drawing/2014/chart" uri="{C3380CC4-5D6E-409C-BE32-E72D297353CC}">
              <c16:uniqueId val="{00000003-11AB-4D0D-9311-DBD0DF0701CE}"/>
            </c:ext>
          </c:extLst>
        </c:ser>
        <c:dLbls>
          <c:showLegendKey val="0"/>
          <c:showVal val="0"/>
          <c:showCatName val="0"/>
          <c:showSerName val="0"/>
          <c:showPercent val="0"/>
          <c:showBubbleSize val="0"/>
        </c:dLbls>
        <c:gapWidth val="100"/>
        <c:overlap val="100"/>
        <c:axId val="620890672"/>
        <c:axId val="620889104"/>
      </c:barChart>
      <c:catAx>
        <c:axId val="62089067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620889104"/>
        <c:crosses val="autoZero"/>
        <c:auto val="1"/>
        <c:lblAlgn val="ctr"/>
        <c:lblOffset val="100"/>
        <c:noMultiLvlLbl val="0"/>
      </c:catAx>
      <c:valAx>
        <c:axId val="620889104"/>
        <c:scaling>
          <c:orientation val="minMax"/>
        </c:scaling>
        <c:delete val="1"/>
        <c:axPos val="b"/>
        <c:numFmt formatCode="0%" sourceLinked="1"/>
        <c:majorTickMark val="none"/>
        <c:minorTickMark val="none"/>
        <c:tickLblPos val="nextTo"/>
        <c:crossAx val="620890672"/>
        <c:crosses val="autoZero"/>
        <c:crossBetween val="between"/>
      </c:valAx>
      <c:spPr>
        <a:noFill/>
        <a:ln>
          <a:noFill/>
        </a:ln>
        <a:effectLst/>
      </c:spPr>
    </c:plotArea>
    <c:legend>
      <c:legendPos val="b"/>
      <c:layout>
        <c:manualLayout>
          <c:xMode val="edge"/>
          <c:yMode val="edge"/>
          <c:x val="0"/>
          <c:y val="0.8231928252784656"/>
          <c:w val="0.99771410101406832"/>
          <c:h val="0.15796147389703497"/>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598913799259582"/>
          <c:y val="5.5145841387601565E-3"/>
          <c:w val="0.47810334022660367"/>
          <c:h val="0.94030831420173888"/>
        </c:manualLayout>
      </c:layout>
      <c:barChart>
        <c:barDir val="bar"/>
        <c:grouping val="percentStacked"/>
        <c:varyColors val="0"/>
        <c:ser>
          <c:idx val="0"/>
          <c:order val="0"/>
          <c:tx>
            <c:strRef>
              <c:f>Лист1!$B$1</c:f>
              <c:strCache>
                <c:ptCount val="1"/>
                <c:pt idx="0">
                  <c:v>Абсолютно честные</c:v>
                </c:pt>
              </c:strCache>
            </c:strRef>
          </c:tx>
          <c:spPr>
            <a:solidFill>
              <a:schemeClr val="accent3"/>
            </a:solidFill>
            <a:ln>
              <a:noFill/>
            </a:ln>
            <a:effectLst/>
          </c:spPr>
          <c:invertIfNegative val="0"/>
          <c:dLbls>
            <c:dLbl>
              <c:idx val="8"/>
              <c:layout>
                <c:manualLayout>
                  <c:x val="8.3013385908477736E-3"/>
                  <c:y val="6.4326742272101015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68-4E53-B602-E0F121704AA9}"/>
                </c:ext>
              </c:extLst>
            </c:dLbl>
            <c:dLbl>
              <c:idx val="9"/>
              <c:layout>
                <c:manualLayout>
                  <c:x val="8.301338590847773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B68-4E53-B602-E0F121704AA9}"/>
                </c:ext>
              </c:extLst>
            </c:dLbl>
            <c:dLbl>
              <c:idx val="10"/>
              <c:layout>
                <c:manualLayout>
                  <c:x val="6.226003943135830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68-4E53-B602-E0F121704AA9}"/>
                </c:ext>
              </c:extLst>
            </c:dLbl>
            <c:dLbl>
              <c:idx val="11"/>
              <c:layout>
                <c:manualLayout>
                  <c:x val="8.301338590847773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68-4E53-B602-E0F121704AA9}"/>
                </c:ext>
              </c:extLst>
            </c:dLbl>
            <c:dLbl>
              <c:idx val="12"/>
              <c:layout>
                <c:manualLayout>
                  <c:x val="8.301338590847773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B68-4E53-B602-E0F121704AA9}"/>
                </c:ext>
              </c:extLst>
            </c:dLbl>
            <c:dLbl>
              <c:idx val="13"/>
              <c:layout>
                <c:manualLayout>
                  <c:x val="1.037667323855964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B68-4E53-B602-E0F121704AA9}"/>
                </c:ext>
              </c:extLst>
            </c:dLbl>
            <c:dLbl>
              <c:idx val="14"/>
              <c:layout>
                <c:manualLayout>
                  <c:x val="1.2452007886271661E-2"/>
                  <c:y val="1.381406271584473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B68-4E53-B602-E0F121704AA9}"/>
                </c:ext>
              </c:extLst>
            </c:dLbl>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Средние школы, училища, техникумы</c:v>
                </c:pt>
                <c:pt idx="1">
                  <c:v>Поликлиники и больницы</c:v>
                </c:pt>
                <c:pt idx="2">
                  <c:v>Армия</c:v>
                </c:pt>
                <c:pt idx="3">
                  <c:v>Собесы, службы занятости, другие социальные учреждения</c:v>
                </c:pt>
                <c:pt idx="4">
                  <c:v>Общественные организации по охране окружающей среды</c:v>
                </c:pt>
                <c:pt idx="5">
                  <c:v>Высшие учебные заведения</c:v>
                </c:pt>
                <c:pt idx="6">
                  <c:v>Правозащитные организации</c:v>
                </c:pt>
                <c:pt idx="7">
                  <c:v>Власти Вашего города, района, поселка, села</c:v>
                </c:pt>
                <c:pt idx="8">
                  <c:v>Правоохранительные органы (полиция, суд, прокуратура и т.п.)</c:v>
                </c:pt>
                <c:pt idx="9">
                  <c:v>ГИБДД</c:v>
                </c:pt>
                <c:pt idx="10">
                  <c:v>Районные и окружные суды</c:v>
                </c:pt>
                <c:pt idx="11">
                  <c:v>Средства массовой информации</c:v>
                </c:pt>
                <c:pt idx="12">
                  <c:v>Коммунальные службы (жэки, управком и т.п.)</c:v>
                </c:pt>
                <c:pt idx="13">
                  <c:v>Власти Вашего края</c:v>
                </c:pt>
                <c:pt idx="14">
                  <c:v>Политические партии</c:v>
                </c:pt>
              </c:strCache>
            </c:strRef>
          </c:cat>
          <c:val>
            <c:numRef>
              <c:f>Лист1!$B$2:$B$16</c:f>
              <c:numCache>
                <c:formatCode>###0.0</c:formatCode>
                <c:ptCount val="15"/>
                <c:pt idx="0">
                  <c:v>14.8</c:v>
                </c:pt>
                <c:pt idx="1">
                  <c:v>12.8</c:v>
                </c:pt>
                <c:pt idx="2">
                  <c:v>16.2</c:v>
                </c:pt>
                <c:pt idx="3">
                  <c:v>11</c:v>
                </c:pt>
                <c:pt idx="4">
                  <c:v>10.5</c:v>
                </c:pt>
                <c:pt idx="5">
                  <c:v>11.7</c:v>
                </c:pt>
                <c:pt idx="6">
                  <c:v>9</c:v>
                </c:pt>
                <c:pt idx="7">
                  <c:v>6</c:v>
                </c:pt>
                <c:pt idx="8">
                  <c:v>6.7</c:v>
                </c:pt>
                <c:pt idx="9">
                  <c:v>7.3</c:v>
                </c:pt>
                <c:pt idx="10">
                  <c:v>6.3</c:v>
                </c:pt>
                <c:pt idx="11">
                  <c:v>7.3</c:v>
                </c:pt>
                <c:pt idx="12">
                  <c:v>6.5</c:v>
                </c:pt>
                <c:pt idx="13">
                  <c:v>4.2</c:v>
                </c:pt>
                <c:pt idx="14">
                  <c:v>4.5</c:v>
                </c:pt>
              </c:numCache>
            </c:numRef>
          </c:val>
          <c:extLst>
            <c:ext xmlns:c16="http://schemas.microsoft.com/office/drawing/2014/chart" uri="{C3380CC4-5D6E-409C-BE32-E72D297353CC}">
              <c16:uniqueId val="{00000007-DB68-4E53-B602-E0F121704AA9}"/>
            </c:ext>
          </c:extLst>
        </c:ser>
        <c:ser>
          <c:idx val="1"/>
          <c:order val="1"/>
          <c:tx>
            <c:strRef>
              <c:f>Лист1!$C$1</c:f>
              <c:strCache>
                <c:ptCount val="1"/>
                <c:pt idx="0">
                  <c:v>Довольно честные</c:v>
                </c:pt>
              </c:strCache>
            </c:strRef>
          </c:tx>
          <c:spPr>
            <a:solidFill>
              <a:schemeClr val="accent3">
                <a:lumMod val="60000"/>
                <a:lumOff val="40000"/>
              </a:schemeClr>
            </a:solidFill>
            <a:ln>
              <a:noFill/>
            </a:ln>
            <a:effectLst/>
          </c:spPr>
          <c:invertIfNegative val="0"/>
          <c:dLbls>
            <c:dLbl>
              <c:idx val="12"/>
              <c:layout>
                <c:manualLayout>
                  <c:x val="1.452734253398352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B68-4E53-B602-E0F121704AA9}"/>
                </c:ext>
              </c:extLst>
            </c:dLbl>
            <c:dLbl>
              <c:idx val="13"/>
              <c:layout>
                <c:manualLayout>
                  <c:x val="2.4904015772543323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B68-4E53-B602-E0F121704AA9}"/>
                </c:ext>
              </c:extLst>
            </c:dLbl>
            <c:dLbl>
              <c:idx val="14"/>
              <c:layout>
                <c:manualLayout>
                  <c:x val="2.6979350420255191E-2"/>
                  <c:y val="1.381406271584473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B68-4E53-B602-E0F121704AA9}"/>
                </c:ext>
              </c:extLst>
            </c:dLbl>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Средние школы, училища, техникумы</c:v>
                </c:pt>
                <c:pt idx="1">
                  <c:v>Поликлиники и больницы</c:v>
                </c:pt>
                <c:pt idx="2">
                  <c:v>Армия</c:v>
                </c:pt>
                <c:pt idx="3">
                  <c:v>Собесы, службы занятости, другие социальные учреждения</c:v>
                </c:pt>
                <c:pt idx="4">
                  <c:v>Общественные организации по охране окружающей среды</c:v>
                </c:pt>
                <c:pt idx="5">
                  <c:v>Высшие учебные заведения</c:v>
                </c:pt>
                <c:pt idx="6">
                  <c:v>Правозащитные организации</c:v>
                </c:pt>
                <c:pt idx="7">
                  <c:v>Власти Вашего города, района, поселка, села</c:v>
                </c:pt>
                <c:pt idx="8">
                  <c:v>Правоохранительные органы (полиция, суд, прокуратура и т.п.)</c:v>
                </c:pt>
                <c:pt idx="9">
                  <c:v>ГИБДД</c:v>
                </c:pt>
                <c:pt idx="10">
                  <c:v>Районные и окружные суды</c:v>
                </c:pt>
                <c:pt idx="11">
                  <c:v>Средства массовой информации</c:v>
                </c:pt>
                <c:pt idx="12">
                  <c:v>Коммунальные службы (жэки, управком и т.п.)</c:v>
                </c:pt>
                <c:pt idx="13">
                  <c:v>Власти Вашего края</c:v>
                </c:pt>
                <c:pt idx="14">
                  <c:v>Политические партии</c:v>
                </c:pt>
              </c:strCache>
            </c:strRef>
          </c:cat>
          <c:val>
            <c:numRef>
              <c:f>Лист1!$C$2:$C$16</c:f>
              <c:numCache>
                <c:formatCode>###0.0</c:formatCode>
                <c:ptCount val="15"/>
                <c:pt idx="0">
                  <c:v>43.5</c:v>
                </c:pt>
                <c:pt idx="1">
                  <c:v>38.5</c:v>
                </c:pt>
                <c:pt idx="2">
                  <c:v>35</c:v>
                </c:pt>
                <c:pt idx="3">
                  <c:v>37.5</c:v>
                </c:pt>
                <c:pt idx="4">
                  <c:v>35.5</c:v>
                </c:pt>
                <c:pt idx="5">
                  <c:v>33.5</c:v>
                </c:pt>
                <c:pt idx="6">
                  <c:v>31.8</c:v>
                </c:pt>
                <c:pt idx="7">
                  <c:v>29.8</c:v>
                </c:pt>
                <c:pt idx="8">
                  <c:v>28.7</c:v>
                </c:pt>
                <c:pt idx="9">
                  <c:v>27.5</c:v>
                </c:pt>
                <c:pt idx="10">
                  <c:v>26.5</c:v>
                </c:pt>
                <c:pt idx="11">
                  <c:v>25.2</c:v>
                </c:pt>
                <c:pt idx="12">
                  <c:v>25.8</c:v>
                </c:pt>
                <c:pt idx="13">
                  <c:v>27</c:v>
                </c:pt>
                <c:pt idx="14">
                  <c:v>19.3</c:v>
                </c:pt>
              </c:numCache>
            </c:numRef>
          </c:val>
          <c:extLst>
            <c:ext xmlns:c16="http://schemas.microsoft.com/office/drawing/2014/chart" uri="{C3380CC4-5D6E-409C-BE32-E72D297353CC}">
              <c16:uniqueId val="{0000000B-DB68-4E53-B602-E0F121704AA9}"/>
            </c:ext>
          </c:extLst>
        </c:ser>
        <c:ser>
          <c:idx val="2"/>
          <c:order val="2"/>
          <c:tx>
            <c:strRef>
              <c:f>Лист1!$D$1</c:f>
              <c:strCache>
                <c:ptCount val="1"/>
                <c:pt idx="0">
                  <c:v>Довольно нечестные</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Средние школы, училища, техникумы</c:v>
                </c:pt>
                <c:pt idx="1">
                  <c:v>Поликлиники и больницы</c:v>
                </c:pt>
                <c:pt idx="2">
                  <c:v>Армия</c:v>
                </c:pt>
                <c:pt idx="3">
                  <c:v>Собесы, службы занятости, другие социальные учреждения</c:v>
                </c:pt>
                <c:pt idx="4">
                  <c:v>Общественные организации по охране окружающей среды</c:v>
                </c:pt>
                <c:pt idx="5">
                  <c:v>Высшие учебные заведения</c:v>
                </c:pt>
                <c:pt idx="6">
                  <c:v>Правозащитные организации</c:v>
                </c:pt>
                <c:pt idx="7">
                  <c:v>Власти Вашего города, района, поселка, села</c:v>
                </c:pt>
                <c:pt idx="8">
                  <c:v>Правоохранительные органы (полиция, суд, прокуратура и т.п.)</c:v>
                </c:pt>
                <c:pt idx="9">
                  <c:v>ГИБДД</c:v>
                </c:pt>
                <c:pt idx="10">
                  <c:v>Районные и окружные суды</c:v>
                </c:pt>
                <c:pt idx="11">
                  <c:v>Средства массовой информации</c:v>
                </c:pt>
                <c:pt idx="12">
                  <c:v>Коммунальные службы (жэки, управком и т.п.)</c:v>
                </c:pt>
                <c:pt idx="13">
                  <c:v>Власти Вашего края</c:v>
                </c:pt>
                <c:pt idx="14">
                  <c:v>Политические партии</c:v>
                </c:pt>
              </c:strCache>
            </c:strRef>
          </c:cat>
          <c:val>
            <c:numRef>
              <c:f>Лист1!$D$2:$D$16</c:f>
              <c:numCache>
                <c:formatCode>###0.0</c:formatCode>
                <c:ptCount val="15"/>
                <c:pt idx="0">
                  <c:v>14</c:v>
                </c:pt>
                <c:pt idx="1">
                  <c:v>22.7</c:v>
                </c:pt>
                <c:pt idx="2">
                  <c:v>12.8</c:v>
                </c:pt>
                <c:pt idx="3">
                  <c:v>12.8</c:v>
                </c:pt>
                <c:pt idx="4">
                  <c:v>16.5</c:v>
                </c:pt>
                <c:pt idx="5">
                  <c:v>18.3</c:v>
                </c:pt>
                <c:pt idx="6">
                  <c:v>17.7</c:v>
                </c:pt>
                <c:pt idx="7">
                  <c:v>28.5</c:v>
                </c:pt>
                <c:pt idx="8">
                  <c:v>27.8</c:v>
                </c:pt>
                <c:pt idx="9">
                  <c:v>25.5</c:v>
                </c:pt>
                <c:pt idx="10">
                  <c:v>23.2</c:v>
                </c:pt>
                <c:pt idx="11">
                  <c:v>32.700000000000003</c:v>
                </c:pt>
                <c:pt idx="12">
                  <c:v>29.2</c:v>
                </c:pt>
                <c:pt idx="13">
                  <c:v>33</c:v>
                </c:pt>
                <c:pt idx="14">
                  <c:v>28</c:v>
                </c:pt>
              </c:numCache>
            </c:numRef>
          </c:val>
          <c:extLst>
            <c:ext xmlns:c16="http://schemas.microsoft.com/office/drawing/2014/chart" uri="{C3380CC4-5D6E-409C-BE32-E72D297353CC}">
              <c16:uniqueId val="{0000000C-DB68-4E53-B602-E0F121704AA9}"/>
            </c:ext>
          </c:extLst>
        </c:ser>
        <c:ser>
          <c:idx val="3"/>
          <c:order val="3"/>
          <c:tx>
            <c:strRef>
              <c:f>Лист1!$E$1</c:f>
              <c:strCache>
                <c:ptCount val="1"/>
                <c:pt idx="0">
                  <c:v>Абсолютно нечестные</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Средние школы, училища, техникумы</c:v>
                </c:pt>
                <c:pt idx="1">
                  <c:v>Поликлиники и больницы</c:v>
                </c:pt>
                <c:pt idx="2">
                  <c:v>Армия</c:v>
                </c:pt>
                <c:pt idx="3">
                  <c:v>Собесы, службы занятости, другие социальные учреждения</c:v>
                </c:pt>
                <c:pt idx="4">
                  <c:v>Общественные организации по охране окружающей среды</c:v>
                </c:pt>
                <c:pt idx="5">
                  <c:v>Высшие учебные заведения</c:v>
                </c:pt>
                <c:pt idx="6">
                  <c:v>Правозащитные организации</c:v>
                </c:pt>
                <c:pt idx="7">
                  <c:v>Власти Вашего города, района, поселка, села</c:v>
                </c:pt>
                <c:pt idx="8">
                  <c:v>Правоохранительные органы (полиция, суд, прокуратура и т.п.)</c:v>
                </c:pt>
                <c:pt idx="9">
                  <c:v>ГИБДД</c:v>
                </c:pt>
                <c:pt idx="10">
                  <c:v>Районные и окружные суды</c:v>
                </c:pt>
                <c:pt idx="11">
                  <c:v>Средства массовой информации</c:v>
                </c:pt>
                <c:pt idx="12">
                  <c:v>Коммунальные службы (жэки, управком и т.п.)</c:v>
                </c:pt>
                <c:pt idx="13">
                  <c:v>Власти Вашего края</c:v>
                </c:pt>
                <c:pt idx="14">
                  <c:v>Политические партии</c:v>
                </c:pt>
              </c:strCache>
            </c:strRef>
          </c:cat>
          <c:val>
            <c:numRef>
              <c:f>Лист1!$E$2:$E$16</c:f>
              <c:numCache>
                <c:formatCode>###0.0</c:formatCode>
                <c:ptCount val="15"/>
                <c:pt idx="0">
                  <c:v>5.3</c:v>
                </c:pt>
                <c:pt idx="1">
                  <c:v>15</c:v>
                </c:pt>
                <c:pt idx="2">
                  <c:v>8.3000000000000007</c:v>
                </c:pt>
                <c:pt idx="3">
                  <c:v>6.5</c:v>
                </c:pt>
                <c:pt idx="4">
                  <c:v>8.1999999999999993</c:v>
                </c:pt>
                <c:pt idx="5">
                  <c:v>8.6999999999999993</c:v>
                </c:pt>
                <c:pt idx="6">
                  <c:v>8.6999999999999993</c:v>
                </c:pt>
                <c:pt idx="7">
                  <c:v>15.7</c:v>
                </c:pt>
                <c:pt idx="8">
                  <c:v>18.8</c:v>
                </c:pt>
                <c:pt idx="9">
                  <c:v>22</c:v>
                </c:pt>
                <c:pt idx="10">
                  <c:v>14.7</c:v>
                </c:pt>
                <c:pt idx="11">
                  <c:v>17</c:v>
                </c:pt>
                <c:pt idx="12">
                  <c:v>24.8</c:v>
                </c:pt>
                <c:pt idx="13">
                  <c:v>14.5</c:v>
                </c:pt>
                <c:pt idx="14">
                  <c:v>17.7</c:v>
                </c:pt>
              </c:numCache>
            </c:numRef>
          </c:val>
          <c:extLst>
            <c:ext xmlns:c16="http://schemas.microsoft.com/office/drawing/2014/chart" uri="{C3380CC4-5D6E-409C-BE32-E72D297353CC}">
              <c16:uniqueId val="{0000000D-DB68-4E53-B602-E0F121704AA9}"/>
            </c:ext>
          </c:extLst>
        </c:ser>
        <c:ser>
          <c:idx val="4"/>
          <c:order val="4"/>
          <c:tx>
            <c:strRef>
              <c:f>Лист1!$F$1</c:f>
              <c:strCache>
                <c:ptCount val="1"/>
                <c:pt idx="0">
                  <c:v>Затруднились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Лист1!$A$2:$A$16</c:f>
              <c:strCache>
                <c:ptCount val="15"/>
                <c:pt idx="0">
                  <c:v>Средние школы, училища, техникумы</c:v>
                </c:pt>
                <c:pt idx="1">
                  <c:v>Поликлиники и больницы</c:v>
                </c:pt>
                <c:pt idx="2">
                  <c:v>Армия</c:v>
                </c:pt>
                <c:pt idx="3">
                  <c:v>Собесы, службы занятости, другие социальные учреждения</c:v>
                </c:pt>
                <c:pt idx="4">
                  <c:v>Общественные организации по охране окружающей среды</c:v>
                </c:pt>
                <c:pt idx="5">
                  <c:v>Высшие учебные заведения</c:v>
                </c:pt>
                <c:pt idx="6">
                  <c:v>Правозащитные организации</c:v>
                </c:pt>
                <c:pt idx="7">
                  <c:v>Власти Вашего города, района, поселка, села</c:v>
                </c:pt>
                <c:pt idx="8">
                  <c:v>Правоохранительные органы (полиция, суд, прокуратура и т.п.)</c:v>
                </c:pt>
                <c:pt idx="9">
                  <c:v>ГИБДД</c:v>
                </c:pt>
                <c:pt idx="10">
                  <c:v>Районные и окружные суды</c:v>
                </c:pt>
                <c:pt idx="11">
                  <c:v>Средства массовой информации</c:v>
                </c:pt>
                <c:pt idx="12">
                  <c:v>Коммунальные службы (жэки, управком и т.п.)</c:v>
                </c:pt>
                <c:pt idx="13">
                  <c:v>Власти Вашего края</c:v>
                </c:pt>
                <c:pt idx="14">
                  <c:v>Политические партии</c:v>
                </c:pt>
              </c:strCache>
            </c:strRef>
          </c:cat>
          <c:val>
            <c:numRef>
              <c:f>Лист1!$F$2:$F$16</c:f>
              <c:numCache>
                <c:formatCode>###0.0</c:formatCode>
                <c:ptCount val="15"/>
                <c:pt idx="0">
                  <c:v>22.4</c:v>
                </c:pt>
                <c:pt idx="1">
                  <c:v>11</c:v>
                </c:pt>
                <c:pt idx="2">
                  <c:v>27.7</c:v>
                </c:pt>
                <c:pt idx="3">
                  <c:v>32.200000000000003</c:v>
                </c:pt>
                <c:pt idx="4">
                  <c:v>29.3</c:v>
                </c:pt>
                <c:pt idx="5">
                  <c:v>27.8</c:v>
                </c:pt>
                <c:pt idx="6">
                  <c:v>32.799999999999997</c:v>
                </c:pt>
                <c:pt idx="7">
                  <c:v>20</c:v>
                </c:pt>
                <c:pt idx="8">
                  <c:v>18</c:v>
                </c:pt>
                <c:pt idx="9">
                  <c:v>17.7</c:v>
                </c:pt>
                <c:pt idx="10">
                  <c:v>29.3</c:v>
                </c:pt>
                <c:pt idx="11">
                  <c:v>17.8</c:v>
                </c:pt>
                <c:pt idx="12">
                  <c:v>13.7</c:v>
                </c:pt>
                <c:pt idx="13">
                  <c:v>21.3</c:v>
                </c:pt>
                <c:pt idx="14">
                  <c:v>30.5</c:v>
                </c:pt>
              </c:numCache>
            </c:numRef>
          </c:val>
          <c:extLst>
            <c:ext xmlns:c16="http://schemas.microsoft.com/office/drawing/2014/chart" uri="{C3380CC4-5D6E-409C-BE32-E72D297353CC}">
              <c16:uniqueId val="{0000000E-DB68-4E53-B602-E0F121704AA9}"/>
            </c:ext>
          </c:extLst>
        </c:ser>
        <c:dLbls>
          <c:showLegendKey val="0"/>
          <c:showVal val="0"/>
          <c:showCatName val="0"/>
          <c:showSerName val="0"/>
          <c:showPercent val="0"/>
          <c:showBubbleSize val="0"/>
        </c:dLbls>
        <c:gapWidth val="80"/>
        <c:overlap val="100"/>
        <c:axId val="696270728"/>
        <c:axId val="696271120"/>
      </c:barChart>
      <c:catAx>
        <c:axId val="696270728"/>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crossAx val="696271120"/>
        <c:crosses val="autoZero"/>
        <c:auto val="1"/>
        <c:lblAlgn val="ctr"/>
        <c:lblOffset val="100"/>
        <c:noMultiLvlLbl val="0"/>
      </c:catAx>
      <c:valAx>
        <c:axId val="696271120"/>
        <c:scaling>
          <c:orientation val="minMax"/>
        </c:scaling>
        <c:delete val="1"/>
        <c:axPos val="t"/>
        <c:numFmt formatCode="0%" sourceLinked="1"/>
        <c:majorTickMark val="none"/>
        <c:minorTickMark val="none"/>
        <c:tickLblPos val="nextTo"/>
        <c:crossAx val="696270728"/>
        <c:crosses val="autoZero"/>
        <c:crossBetween val="between"/>
      </c:valAx>
      <c:spPr>
        <a:noFill/>
        <a:ln>
          <a:noFill/>
        </a:ln>
        <a:effectLst/>
      </c:spPr>
    </c:plotArea>
    <c:legend>
      <c:legendPos val="b"/>
      <c:layout>
        <c:manualLayout>
          <c:xMode val="edge"/>
          <c:yMode val="edge"/>
          <c:x val="1.8099797347836177E-4"/>
          <c:y val="0.93550076032579099"/>
          <c:w val="0.99981893930790045"/>
          <c:h val="6.4499232264554826E-2"/>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000">
          <a:solidFill>
            <a:sysClr val="windowText" lastClr="000000"/>
          </a:solidFill>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755310457516336"/>
          <c:y val="1.3019805028356956E-2"/>
          <c:w val="0.42200686274509802"/>
          <c:h val="0.93775441709489782"/>
        </c:manualLayout>
      </c:layout>
      <c:barChart>
        <c:barDir val="bar"/>
        <c:grouping val="clustered"/>
        <c:varyColors val="0"/>
        <c:ser>
          <c:idx val="0"/>
          <c:order val="0"/>
          <c:tx>
            <c:strRef>
              <c:f>Лист1!$B$1</c:f>
              <c:strCache>
                <c:ptCount val="1"/>
                <c:pt idx="0">
                  <c:v>Обращались за получением услуги</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Лист1!$A$2:$A$19</c:f>
              <c:strCache>
                <c:ptCount val="18"/>
                <c:pt idx="0">
                  <c:v>Получение бесплатной медицинской помощи в поликлинике</c:v>
                </c:pt>
                <c:pt idx="1">
                  <c:v>Дошкольные учреждения (поступление, обслуживание и др.) </c:v>
                </c:pt>
                <c:pt idx="2">
                  <c:v>Школа (поступление в нужную школу и успешное ее окончаниеи пр.)</c:v>
                </c:pt>
                <c:pt idx="3">
                  <c:v>Вуз (поступление, перевод из одного вуза в другой, и др.) </c:v>
                </c:pt>
                <c:pt idx="4">
                  <c:v>Пенсии (оформление, пересчет и др.) </c:v>
                </c:pt>
                <c:pt idx="5">
                  <c:v>Социальные выплаты (оформление прав, пересчет и др.) </c:v>
                </c:pt>
                <c:pt idx="6">
                  <c:v>Решение проблем в связи с призывом на военную службу </c:v>
                </c:pt>
                <c:pt idx="7">
                  <c:v>Работа (получение нужной работы и др.) </c:v>
                </c:pt>
                <c:pt idx="8">
                  <c:v>Земельный участок для дачи или ведения своего хозяйства</c:v>
                </c:pt>
                <c:pt idx="9">
                  <c:v>Жилплощадь (получение и (или) оформление права на нее и др.) </c:v>
                </c:pt>
                <c:pt idx="10">
                  <c:v>Получение услуг по ремонту, эксплуатации жилья </c:v>
                </c:pt>
                <c:pt idx="11">
                  <c:v>Обращение в суд </c:v>
                </c:pt>
                <c:pt idx="12">
                  <c:v>Обращение за помощью и защитой в полицию; </c:v>
                </c:pt>
                <c:pt idx="13">
                  <c:v>Получение регистрации по месту жительства, паспорта  и др. </c:v>
                </c:pt>
                <c:pt idx="14">
                  <c:v>Урегулирование ситуации с автоинспекцией </c:v>
                </c:pt>
                <c:pt idx="15">
                  <c:v>Регистрация сделки с недвижимостью (дома, квартиры, гаражи и др.) </c:v>
                </c:pt>
                <c:pt idx="16">
                  <c:v>Затрудняюсь ответить; никогда не обращался</c:v>
                </c:pt>
                <c:pt idx="17">
                  <c:v>Другое</c:v>
                </c:pt>
              </c:strCache>
            </c:strRef>
          </c:cat>
          <c:val>
            <c:numRef>
              <c:f>Лист1!$B$2:$B$19</c:f>
              <c:numCache>
                <c:formatCode>0.0</c:formatCode>
                <c:ptCount val="18"/>
                <c:pt idx="0">
                  <c:v>44</c:v>
                </c:pt>
                <c:pt idx="1">
                  <c:v>3.5</c:v>
                </c:pt>
                <c:pt idx="2">
                  <c:v>2.5</c:v>
                </c:pt>
                <c:pt idx="3">
                  <c:v>2.2000000000000002</c:v>
                </c:pt>
                <c:pt idx="4">
                  <c:v>4</c:v>
                </c:pt>
                <c:pt idx="5">
                  <c:v>5.5</c:v>
                </c:pt>
                <c:pt idx="6">
                  <c:v>0.5</c:v>
                </c:pt>
                <c:pt idx="7">
                  <c:v>1</c:v>
                </c:pt>
                <c:pt idx="8">
                  <c:v>0.8</c:v>
                </c:pt>
                <c:pt idx="9">
                  <c:v>1</c:v>
                </c:pt>
                <c:pt idx="10">
                  <c:v>1.7</c:v>
                </c:pt>
                <c:pt idx="11">
                  <c:v>1.3</c:v>
                </c:pt>
                <c:pt idx="12">
                  <c:v>1.7</c:v>
                </c:pt>
                <c:pt idx="13">
                  <c:v>2.2999999999999998</c:v>
                </c:pt>
                <c:pt idx="14">
                  <c:v>3.2</c:v>
                </c:pt>
                <c:pt idx="15">
                  <c:v>1.5</c:v>
                </c:pt>
                <c:pt idx="16">
                  <c:v>18.2</c:v>
                </c:pt>
                <c:pt idx="17">
                  <c:v>5.2</c:v>
                </c:pt>
              </c:numCache>
            </c:numRef>
          </c:val>
          <c:extLst>
            <c:ext xmlns:c16="http://schemas.microsoft.com/office/drawing/2014/chart" uri="{C3380CC4-5D6E-409C-BE32-E72D297353CC}">
              <c16:uniqueId val="{00000000-CC5D-49D1-B71B-54E878D6E00B}"/>
            </c:ext>
          </c:extLst>
        </c:ser>
        <c:ser>
          <c:idx val="1"/>
          <c:order val="1"/>
          <c:tx>
            <c:strRef>
              <c:f>Лист1!$C$1</c:f>
              <c:strCache>
                <c:ptCount val="1"/>
                <c:pt idx="0">
                  <c:v>Возникала коррупционная ситуация</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Лист1!$A$2:$A$19</c:f>
              <c:strCache>
                <c:ptCount val="18"/>
                <c:pt idx="0">
                  <c:v>Получение бесплатной медицинской помощи в поликлинике</c:v>
                </c:pt>
                <c:pt idx="1">
                  <c:v>Дошкольные учреждения (поступление, обслуживание и др.) </c:v>
                </c:pt>
                <c:pt idx="2">
                  <c:v>Школа (поступление в нужную школу и успешное ее окончаниеи пр.)</c:v>
                </c:pt>
                <c:pt idx="3">
                  <c:v>Вуз (поступление, перевод из одного вуза в другой, и др.) </c:v>
                </c:pt>
                <c:pt idx="4">
                  <c:v>Пенсии (оформление, пересчет и др.) </c:v>
                </c:pt>
                <c:pt idx="5">
                  <c:v>Социальные выплаты (оформление прав, пересчет и др.) </c:v>
                </c:pt>
                <c:pt idx="6">
                  <c:v>Решение проблем в связи с призывом на военную службу </c:v>
                </c:pt>
                <c:pt idx="7">
                  <c:v>Работа (получение нужной работы и др.) </c:v>
                </c:pt>
                <c:pt idx="8">
                  <c:v>Земельный участок для дачи или ведения своего хозяйства</c:v>
                </c:pt>
                <c:pt idx="9">
                  <c:v>Жилплощадь (получение и (или) оформление права на нее и др.) </c:v>
                </c:pt>
                <c:pt idx="10">
                  <c:v>Получение услуг по ремонту, эксплуатации жилья </c:v>
                </c:pt>
                <c:pt idx="11">
                  <c:v>Обращение в суд </c:v>
                </c:pt>
                <c:pt idx="12">
                  <c:v>Обращение за помощью и защитой в полицию; </c:v>
                </c:pt>
                <c:pt idx="13">
                  <c:v>Получение регистрации по месту жительства, паспорта  и др. </c:v>
                </c:pt>
                <c:pt idx="14">
                  <c:v>Урегулирование ситуации с автоинспекцией </c:v>
                </c:pt>
                <c:pt idx="15">
                  <c:v>Регистрация сделки с недвижимостью (дома, квартиры, гаражи и др.) </c:v>
                </c:pt>
                <c:pt idx="16">
                  <c:v>Затрудняюсь ответить; никогда не обращался</c:v>
                </c:pt>
                <c:pt idx="17">
                  <c:v>Другое</c:v>
                </c:pt>
              </c:strCache>
            </c:strRef>
          </c:cat>
          <c:val>
            <c:numRef>
              <c:f>Лист1!$C$2:$C$19</c:f>
              <c:numCache>
                <c:formatCode>0.0</c:formatCode>
                <c:ptCount val="18"/>
                <c:pt idx="0">
                  <c:v>8</c:v>
                </c:pt>
                <c:pt idx="1">
                  <c:v>47.6</c:v>
                </c:pt>
                <c:pt idx="2">
                  <c:v>13.3</c:v>
                </c:pt>
                <c:pt idx="3">
                  <c:v>76.900000000000006</c:v>
                </c:pt>
                <c:pt idx="5">
                  <c:v>3</c:v>
                </c:pt>
                <c:pt idx="6">
                  <c:v>66.7</c:v>
                </c:pt>
                <c:pt idx="7">
                  <c:v>16.7</c:v>
                </c:pt>
                <c:pt idx="8">
                  <c:v>40</c:v>
                </c:pt>
                <c:pt idx="9">
                  <c:v>16.7</c:v>
                </c:pt>
                <c:pt idx="10">
                  <c:v>20</c:v>
                </c:pt>
                <c:pt idx="11">
                  <c:v>37.5</c:v>
                </c:pt>
                <c:pt idx="12">
                  <c:v>10</c:v>
                </c:pt>
                <c:pt idx="14">
                  <c:v>94.7</c:v>
                </c:pt>
                <c:pt idx="15">
                  <c:v>22.2</c:v>
                </c:pt>
                <c:pt idx="17">
                  <c:v>19.399999999999999</c:v>
                </c:pt>
              </c:numCache>
            </c:numRef>
          </c:val>
          <c:extLst>
            <c:ext xmlns:c16="http://schemas.microsoft.com/office/drawing/2014/chart" uri="{C3380CC4-5D6E-409C-BE32-E72D297353CC}">
              <c16:uniqueId val="{00000001-CC5D-49D1-B71B-54E878D6E00B}"/>
            </c:ext>
          </c:extLst>
        </c:ser>
        <c:dLbls>
          <c:showLegendKey val="0"/>
          <c:showVal val="0"/>
          <c:showCatName val="0"/>
          <c:showSerName val="0"/>
          <c:showPercent val="0"/>
          <c:showBubbleSize val="0"/>
        </c:dLbls>
        <c:gapWidth val="100"/>
        <c:axId val="696286016"/>
        <c:axId val="696283272"/>
      </c:barChart>
      <c:catAx>
        <c:axId val="69628601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crossAx val="696283272"/>
        <c:crosses val="autoZero"/>
        <c:auto val="1"/>
        <c:lblAlgn val="ctr"/>
        <c:lblOffset val="100"/>
        <c:noMultiLvlLbl val="0"/>
      </c:catAx>
      <c:valAx>
        <c:axId val="696283272"/>
        <c:scaling>
          <c:orientation val="minMax"/>
        </c:scaling>
        <c:delete val="1"/>
        <c:axPos val="t"/>
        <c:numFmt formatCode="0.0" sourceLinked="1"/>
        <c:majorTickMark val="none"/>
        <c:minorTickMark val="none"/>
        <c:tickLblPos val="nextTo"/>
        <c:crossAx val="696286016"/>
        <c:crosses val="autoZero"/>
        <c:crossBetween val="between"/>
      </c:valAx>
      <c:spPr>
        <a:noFill/>
        <a:ln>
          <a:noFill/>
        </a:ln>
        <a:effectLst/>
      </c:spPr>
    </c:plotArea>
    <c:legend>
      <c:legendPos val="b"/>
      <c:layout>
        <c:manualLayout>
          <c:xMode val="edge"/>
          <c:yMode val="edge"/>
          <c:x val="0"/>
          <c:y val="0.950816887104317"/>
          <c:w val="1"/>
          <c:h val="4.1819382557774579E-2"/>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000">
          <a:solidFill>
            <a:sysClr val="windowText" lastClr="000000"/>
          </a:solidFill>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984511776246208"/>
          <c:y val="1.7115559425003181E-2"/>
          <c:w val="0.83015488223753786"/>
          <c:h val="0.84082827054931097"/>
        </c:manualLayout>
      </c:layout>
      <c:barChart>
        <c:barDir val="bar"/>
        <c:grouping val="clustered"/>
        <c:varyColors val="0"/>
        <c:ser>
          <c:idx val="0"/>
          <c:order val="0"/>
          <c:tx>
            <c:strRef>
              <c:f>Лист1!$B$1</c:f>
              <c:strCache>
                <c:ptCount val="1"/>
                <c:pt idx="0">
                  <c:v>Да, приходилось</c:v>
                </c:pt>
              </c:strCache>
            </c:strRef>
          </c:tx>
          <c:spPr>
            <a:solidFill>
              <a:schemeClr val="accent1"/>
            </a:solidFill>
            <a:ln w="19050">
              <a:noFill/>
            </a:ln>
            <a:effectLst/>
          </c:spPr>
          <c:invertIfNegative val="0"/>
          <c:dPt>
            <c:idx val="0"/>
            <c:invertIfNegative val="0"/>
            <c:bubble3D val="0"/>
            <c:spPr>
              <a:solidFill>
                <a:schemeClr val="accent1"/>
              </a:solidFill>
              <a:ln w="19050">
                <a:noFill/>
              </a:ln>
              <a:effectLst/>
            </c:spPr>
            <c:extLst>
              <c:ext xmlns:c16="http://schemas.microsoft.com/office/drawing/2014/chart" uri="{C3380CC4-5D6E-409C-BE32-E72D297353CC}">
                <c16:uniqueId val="{00000001-5EB8-4975-81D7-3096BBC2A179}"/>
              </c:ext>
            </c:extLst>
          </c:dPt>
          <c:dPt>
            <c:idx val="1"/>
            <c:invertIfNegative val="0"/>
            <c:bubble3D val="0"/>
            <c:spPr>
              <a:solidFill>
                <a:schemeClr val="accent1"/>
              </a:solidFill>
              <a:ln w="19050">
                <a:noFill/>
              </a:ln>
              <a:effectLst/>
            </c:spPr>
            <c:extLst>
              <c:ext xmlns:c16="http://schemas.microsoft.com/office/drawing/2014/chart" uri="{C3380CC4-5D6E-409C-BE32-E72D297353CC}">
                <c16:uniqueId val="{00000003-5EB8-4975-81D7-3096BBC2A179}"/>
              </c:ext>
            </c:extLst>
          </c:dPt>
          <c:dPt>
            <c:idx val="2"/>
            <c:invertIfNegative val="0"/>
            <c:bubble3D val="0"/>
            <c:spPr>
              <a:solidFill>
                <a:schemeClr val="accent1"/>
              </a:solidFill>
              <a:ln w="19050">
                <a:noFill/>
              </a:ln>
              <a:effectLst/>
            </c:spPr>
            <c:extLst>
              <c:ext xmlns:c16="http://schemas.microsoft.com/office/drawing/2014/chart" uri="{C3380CC4-5D6E-409C-BE32-E72D297353CC}">
                <c16:uniqueId val="{00000005-5EB8-4975-81D7-3096BBC2A179}"/>
              </c:ext>
            </c:extLst>
          </c:dPt>
          <c:dPt>
            <c:idx val="3"/>
            <c:invertIfNegative val="0"/>
            <c:bubble3D val="0"/>
            <c:spPr>
              <a:solidFill>
                <a:schemeClr val="accent1"/>
              </a:solidFill>
              <a:ln w="19050">
                <a:noFill/>
              </a:ln>
              <a:effectLst/>
            </c:spPr>
            <c:extLst>
              <c:ext xmlns:c16="http://schemas.microsoft.com/office/drawing/2014/chart" uri="{C3380CC4-5D6E-409C-BE32-E72D297353CC}">
                <c16:uniqueId val="{00000007-5EB8-4975-81D7-3096BBC2A179}"/>
              </c:ext>
            </c:extLst>
          </c:dPt>
          <c:dPt>
            <c:idx val="4"/>
            <c:invertIfNegative val="0"/>
            <c:bubble3D val="0"/>
            <c:spPr>
              <a:solidFill>
                <a:schemeClr val="accent1"/>
              </a:solidFill>
              <a:ln w="19050">
                <a:noFill/>
              </a:ln>
              <a:effectLst/>
            </c:spPr>
            <c:extLst>
              <c:ext xmlns:c16="http://schemas.microsoft.com/office/drawing/2014/chart" uri="{C3380CC4-5D6E-409C-BE32-E72D297353CC}">
                <c16:uniqueId val="{00000009-5EB8-4975-81D7-3096BBC2A179}"/>
              </c:ext>
            </c:extLst>
          </c:dPt>
          <c:dPt>
            <c:idx val="5"/>
            <c:invertIfNegative val="0"/>
            <c:bubble3D val="0"/>
            <c:spPr>
              <a:solidFill>
                <a:schemeClr val="accent1"/>
              </a:solidFill>
              <a:ln w="19050">
                <a:noFill/>
              </a:ln>
              <a:effectLst/>
            </c:spPr>
            <c:extLst>
              <c:ext xmlns:c16="http://schemas.microsoft.com/office/drawing/2014/chart" uri="{C3380CC4-5D6E-409C-BE32-E72D297353CC}">
                <c16:uniqueId val="{0000000B-5EB8-4975-81D7-3096BBC2A179}"/>
              </c:ext>
            </c:extLst>
          </c:dPt>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Лист1!$A$2:$A$6</c:f>
              <c:strCache>
                <c:ptCount val="5"/>
                <c:pt idx="0">
                  <c:v>2023 год</c:v>
                </c:pt>
                <c:pt idx="1">
                  <c:v>2022 год</c:v>
                </c:pt>
                <c:pt idx="2">
                  <c:v>2021 год</c:v>
                </c:pt>
                <c:pt idx="3">
                  <c:v>2020 год</c:v>
                </c:pt>
                <c:pt idx="4">
                  <c:v>2019 год</c:v>
                </c:pt>
              </c:strCache>
            </c:strRef>
          </c:cat>
          <c:val>
            <c:numRef>
              <c:f>Лист1!$B$2:$B$6</c:f>
              <c:numCache>
                <c:formatCode>0.0</c:formatCode>
                <c:ptCount val="5"/>
                <c:pt idx="0">
                  <c:v>13.2</c:v>
                </c:pt>
                <c:pt idx="1">
                  <c:v>17.600000000000001</c:v>
                </c:pt>
                <c:pt idx="2">
                  <c:v>17.600000000000001</c:v>
                </c:pt>
                <c:pt idx="3">
                  <c:v>17.100000000000001</c:v>
                </c:pt>
                <c:pt idx="4">
                  <c:v>20</c:v>
                </c:pt>
              </c:numCache>
            </c:numRef>
          </c:val>
          <c:extLst>
            <c:ext xmlns:c16="http://schemas.microsoft.com/office/drawing/2014/chart" uri="{C3380CC4-5D6E-409C-BE32-E72D297353CC}">
              <c16:uniqueId val="{0000000C-5EB8-4975-81D7-3096BBC2A179}"/>
            </c:ext>
          </c:extLst>
        </c:ser>
        <c:ser>
          <c:idx val="1"/>
          <c:order val="1"/>
          <c:tx>
            <c:strRef>
              <c:f>Лист1!$C$1</c:f>
              <c:strCache>
                <c:ptCount val="1"/>
                <c:pt idx="0">
                  <c:v>Нет, не приходилось</c:v>
                </c:pt>
              </c:strCache>
            </c:strRef>
          </c:tx>
          <c:spPr>
            <a:solidFill>
              <a:schemeClr val="accent3"/>
            </a:solidFill>
            <a:ln w="19050">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Лист1!$C$2:$C$6</c:f>
              <c:numCache>
                <c:formatCode>0.0</c:formatCode>
                <c:ptCount val="5"/>
                <c:pt idx="0">
                  <c:v>82.3</c:v>
                </c:pt>
                <c:pt idx="1">
                  <c:v>77.8</c:v>
                </c:pt>
                <c:pt idx="2">
                  <c:v>78.400000000000006</c:v>
                </c:pt>
                <c:pt idx="3">
                  <c:v>62.2</c:v>
                </c:pt>
                <c:pt idx="4">
                  <c:v>45</c:v>
                </c:pt>
              </c:numCache>
            </c:numRef>
          </c:val>
          <c:extLst>
            <c:ext xmlns:c16="http://schemas.microsoft.com/office/drawing/2014/chart" uri="{C3380CC4-5D6E-409C-BE32-E72D297353CC}">
              <c16:uniqueId val="{0000000D-5EB8-4975-81D7-3096BBC2A179}"/>
            </c:ext>
          </c:extLst>
        </c:ser>
        <c:ser>
          <c:idx val="2"/>
          <c:order val="2"/>
          <c:tx>
            <c:strRef>
              <c:f>Лист1!$D$1</c:f>
              <c:strCache>
                <c:ptCount val="1"/>
                <c:pt idx="0">
                  <c:v>Затруднились ответить</c:v>
                </c:pt>
              </c:strCache>
            </c:strRef>
          </c:tx>
          <c:spPr>
            <a:solidFill>
              <a:schemeClr val="bg1">
                <a:lumMod val="50000"/>
              </a:schemeClr>
            </a:solidFill>
            <a:ln w="19050">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Лист1!$D$2:$D$6</c:f>
              <c:numCache>
                <c:formatCode>0.0</c:formatCode>
                <c:ptCount val="5"/>
                <c:pt idx="0">
                  <c:v>4.5</c:v>
                </c:pt>
                <c:pt idx="1">
                  <c:v>4.5999999999999996</c:v>
                </c:pt>
                <c:pt idx="2">
                  <c:v>4</c:v>
                </c:pt>
                <c:pt idx="3">
                  <c:v>2.7</c:v>
                </c:pt>
                <c:pt idx="4">
                  <c:v>15.7</c:v>
                </c:pt>
              </c:numCache>
            </c:numRef>
          </c:val>
          <c:extLst>
            <c:ext xmlns:c16="http://schemas.microsoft.com/office/drawing/2014/chart" uri="{C3380CC4-5D6E-409C-BE32-E72D297353CC}">
              <c16:uniqueId val="{0000000E-5EB8-4975-81D7-3096BBC2A179}"/>
            </c:ext>
          </c:extLst>
        </c:ser>
        <c:ser>
          <c:idx val="3"/>
          <c:order val="3"/>
          <c:tx>
            <c:strRef>
              <c:f>Лист1!$E$1</c:f>
              <c:strCache>
                <c:ptCount val="1"/>
                <c:pt idx="0">
                  <c:v>Отказ от ответа</c:v>
                </c:pt>
              </c:strCache>
            </c:strRef>
          </c:tx>
          <c:spPr>
            <a:solidFill>
              <a:srgbClr val="FFC000"/>
            </a:solidFill>
            <a:ln w="19050">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2023 год</c:v>
                </c:pt>
                <c:pt idx="1">
                  <c:v>2022 год</c:v>
                </c:pt>
                <c:pt idx="2">
                  <c:v>2021 год</c:v>
                </c:pt>
                <c:pt idx="3">
                  <c:v>2020 год</c:v>
                </c:pt>
                <c:pt idx="4">
                  <c:v>2019 год</c:v>
                </c:pt>
              </c:strCache>
            </c:strRef>
          </c:cat>
          <c:val>
            <c:numRef>
              <c:f>Лист1!$E$2:$E$6</c:f>
              <c:numCache>
                <c:formatCode>General</c:formatCode>
                <c:ptCount val="5"/>
                <c:pt idx="3" formatCode="0.0">
                  <c:v>18</c:v>
                </c:pt>
                <c:pt idx="4" formatCode="0.0">
                  <c:v>19.3</c:v>
                </c:pt>
              </c:numCache>
            </c:numRef>
          </c:val>
          <c:extLst>
            <c:ext xmlns:c16="http://schemas.microsoft.com/office/drawing/2014/chart" uri="{C3380CC4-5D6E-409C-BE32-E72D297353CC}">
              <c16:uniqueId val="{0000000F-5EB8-4975-81D7-3096BBC2A179}"/>
            </c:ext>
          </c:extLst>
        </c:ser>
        <c:dLbls>
          <c:showLegendKey val="0"/>
          <c:showVal val="1"/>
          <c:showCatName val="0"/>
          <c:showSerName val="0"/>
          <c:showPercent val="0"/>
          <c:showBubbleSize val="0"/>
        </c:dLbls>
        <c:gapWidth val="80"/>
        <c:axId val="737345032"/>
        <c:axId val="737345688"/>
      </c:barChart>
      <c:catAx>
        <c:axId val="73734503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737345688"/>
        <c:crosses val="autoZero"/>
        <c:auto val="1"/>
        <c:lblAlgn val="ctr"/>
        <c:lblOffset val="100"/>
        <c:noMultiLvlLbl val="0"/>
      </c:catAx>
      <c:valAx>
        <c:axId val="737345688"/>
        <c:scaling>
          <c:orientation val="minMax"/>
        </c:scaling>
        <c:delete val="1"/>
        <c:axPos val="t"/>
        <c:numFmt formatCode="0.0" sourceLinked="1"/>
        <c:majorTickMark val="out"/>
        <c:minorTickMark val="none"/>
        <c:tickLblPos val="nextTo"/>
        <c:crossAx val="737345032"/>
        <c:crosses val="autoZero"/>
        <c:crossBetween val="between"/>
      </c:valAx>
      <c:spPr>
        <a:noFill/>
        <a:ln>
          <a:noFill/>
        </a:ln>
        <a:effectLst/>
      </c:spPr>
    </c:plotArea>
    <c:legend>
      <c:legendPos val="b"/>
      <c:layout>
        <c:manualLayout>
          <c:xMode val="edge"/>
          <c:yMode val="edge"/>
          <c:x val="0"/>
          <c:y val="0.87384798171622191"/>
          <c:w val="0.99251794616865385"/>
          <c:h val="0.11919576678832018"/>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389854913969091"/>
          <c:y val="1.3674192668562127E-2"/>
          <c:w val="0.46143500291630213"/>
          <c:h val="0.90362460474124362"/>
        </c:manualLayout>
      </c:layout>
      <c:barChart>
        <c:barDir val="bar"/>
        <c:grouping val="clustered"/>
        <c:varyColors val="0"/>
        <c:ser>
          <c:idx val="0"/>
          <c:order val="0"/>
          <c:tx>
            <c:strRef>
              <c:f>Лист1!$B$1</c:f>
              <c:strCache>
                <c:ptCount val="1"/>
                <c:pt idx="0">
                  <c:v>Получали услуги</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Лист1!$A$2:$A$17</c:f>
              <c:strCache>
                <c:ptCount val="16"/>
                <c:pt idx="0">
                  <c:v>Получение бесплатной медицинской помощи</c:v>
                </c:pt>
                <c:pt idx="1">
                  <c:v>Социальные выплаты</c:v>
                </c:pt>
                <c:pt idx="2">
                  <c:v>Урегулирование ситуации с автоинспекцией</c:v>
                </c:pt>
                <c:pt idx="3">
                  <c:v>Дошкольные учреждения</c:v>
                </c:pt>
                <c:pt idx="4">
                  <c:v>Вуз (поступление, перевод из одного вуза в другой, экзамены и зачеты</c:v>
                </c:pt>
                <c:pt idx="5">
                  <c:v>Школа (поступление в нужную школу и (или) успешное ее окончание</c:v>
                </c:pt>
                <c:pt idx="6">
                  <c:v>Получение услуг по ремонту, эксплуатации жилья</c:v>
                </c:pt>
                <c:pt idx="7">
                  <c:v>Обращение за помощью и защитой в полицию</c:v>
                </c:pt>
                <c:pt idx="8">
                  <c:v>Работа</c:v>
                </c:pt>
                <c:pt idx="9">
                  <c:v>Получение регистрации по месту жительства</c:v>
                </c:pt>
                <c:pt idx="10">
                  <c:v>Обращение в суд</c:v>
                </c:pt>
                <c:pt idx="11">
                  <c:v>Регистрация сделки с недвижимостью</c:v>
                </c:pt>
                <c:pt idx="12">
                  <c:v>Пенсии (оформление, пересчет и др.)</c:v>
                </c:pt>
                <c:pt idx="13">
                  <c:v>Жилплощадь (получение и (или) оформление права на нее</c:v>
                </c:pt>
                <c:pt idx="14">
                  <c:v>Земельный участок для дачи или ведения своего хозяйства</c:v>
                </c:pt>
                <c:pt idx="15">
                  <c:v>Решение проблем в связи с призывом на военную службу</c:v>
                </c:pt>
              </c:strCache>
            </c:strRef>
          </c:cat>
          <c:val>
            <c:numRef>
              <c:f>Лист1!$B$2:$B$17</c:f>
              <c:numCache>
                <c:formatCode>0.0</c:formatCode>
                <c:ptCount val="16"/>
                <c:pt idx="0">
                  <c:v>52.8</c:v>
                </c:pt>
                <c:pt idx="1">
                  <c:v>20</c:v>
                </c:pt>
                <c:pt idx="2">
                  <c:v>19.3</c:v>
                </c:pt>
                <c:pt idx="3">
                  <c:v>18.5</c:v>
                </c:pt>
                <c:pt idx="4">
                  <c:v>16.2</c:v>
                </c:pt>
                <c:pt idx="5">
                  <c:v>14.8</c:v>
                </c:pt>
                <c:pt idx="6">
                  <c:v>14.5</c:v>
                </c:pt>
                <c:pt idx="7">
                  <c:v>13.8</c:v>
                </c:pt>
                <c:pt idx="8">
                  <c:v>11.8</c:v>
                </c:pt>
                <c:pt idx="9">
                  <c:v>10.8</c:v>
                </c:pt>
                <c:pt idx="10">
                  <c:v>10.7</c:v>
                </c:pt>
                <c:pt idx="11">
                  <c:v>10.5</c:v>
                </c:pt>
                <c:pt idx="12">
                  <c:v>10.3</c:v>
                </c:pt>
                <c:pt idx="13">
                  <c:v>9.6999999999999993</c:v>
                </c:pt>
                <c:pt idx="14">
                  <c:v>9.1999999999999993</c:v>
                </c:pt>
                <c:pt idx="15">
                  <c:v>7.2</c:v>
                </c:pt>
              </c:numCache>
            </c:numRef>
          </c:val>
          <c:extLst>
            <c:ext xmlns:c16="http://schemas.microsoft.com/office/drawing/2014/chart" uri="{C3380CC4-5D6E-409C-BE32-E72D297353CC}">
              <c16:uniqueId val="{00000000-A221-43E0-92E3-31D0EF9E3424}"/>
            </c:ext>
          </c:extLst>
        </c:ser>
        <c:ser>
          <c:idx val="1"/>
          <c:order val="1"/>
          <c:tx>
            <c:strRef>
              <c:f>Лист1!$C$1</c:f>
              <c:strCache>
                <c:ptCount val="1"/>
                <c:pt idx="0">
                  <c:v>Попадали в коррупционную ситуацию</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Лист1!$A$2:$A$17</c:f>
              <c:strCache>
                <c:ptCount val="16"/>
                <c:pt idx="0">
                  <c:v>Получение бесплатной медицинской помощи</c:v>
                </c:pt>
                <c:pt idx="1">
                  <c:v>Социальные выплаты</c:v>
                </c:pt>
                <c:pt idx="2">
                  <c:v>Урегулирование ситуации с автоинспекцией</c:v>
                </c:pt>
                <c:pt idx="3">
                  <c:v>Дошкольные учреждения</c:v>
                </c:pt>
                <c:pt idx="4">
                  <c:v>Вуз (поступление, перевод из одного вуза в другой, экзамены и зачеты</c:v>
                </c:pt>
                <c:pt idx="5">
                  <c:v>Школа (поступление в нужную школу и (или) успешное ее окончание</c:v>
                </c:pt>
                <c:pt idx="6">
                  <c:v>Получение услуг по ремонту, эксплуатации жилья</c:v>
                </c:pt>
                <c:pt idx="7">
                  <c:v>Обращение за помощью и защитой в полицию</c:v>
                </c:pt>
                <c:pt idx="8">
                  <c:v>Работа</c:v>
                </c:pt>
                <c:pt idx="9">
                  <c:v>Получение регистрации по месту жительства</c:v>
                </c:pt>
                <c:pt idx="10">
                  <c:v>Обращение в суд</c:v>
                </c:pt>
                <c:pt idx="11">
                  <c:v>Регистрация сделки с недвижимостью</c:v>
                </c:pt>
                <c:pt idx="12">
                  <c:v>Пенсии (оформление, пересчет и др.)</c:v>
                </c:pt>
                <c:pt idx="13">
                  <c:v>Жилплощадь (получение и (или) оформление права на нее</c:v>
                </c:pt>
                <c:pt idx="14">
                  <c:v>Земельный участок для дачи или ведения своего хозяйства</c:v>
                </c:pt>
                <c:pt idx="15">
                  <c:v>Решение проблем в связи с призывом на военную службу</c:v>
                </c:pt>
              </c:strCache>
            </c:strRef>
          </c:cat>
          <c:val>
            <c:numRef>
              <c:f>Лист1!$C$2:$C$17</c:f>
              <c:numCache>
                <c:formatCode>0.0</c:formatCode>
                <c:ptCount val="16"/>
                <c:pt idx="0">
                  <c:v>12.8</c:v>
                </c:pt>
                <c:pt idx="1">
                  <c:v>1.7</c:v>
                </c:pt>
                <c:pt idx="2">
                  <c:v>10</c:v>
                </c:pt>
                <c:pt idx="3">
                  <c:v>5.5</c:v>
                </c:pt>
                <c:pt idx="4">
                  <c:v>5.5</c:v>
                </c:pt>
                <c:pt idx="5">
                  <c:v>4.7</c:v>
                </c:pt>
                <c:pt idx="6">
                  <c:v>3.7</c:v>
                </c:pt>
                <c:pt idx="7">
                  <c:v>4.3</c:v>
                </c:pt>
                <c:pt idx="8">
                  <c:v>3.3</c:v>
                </c:pt>
                <c:pt idx="9">
                  <c:v>1.3</c:v>
                </c:pt>
                <c:pt idx="10">
                  <c:v>3.2</c:v>
                </c:pt>
                <c:pt idx="11">
                  <c:v>2</c:v>
                </c:pt>
                <c:pt idx="12">
                  <c:v>1.2</c:v>
                </c:pt>
                <c:pt idx="13">
                  <c:v>2.2999999999999998</c:v>
                </c:pt>
                <c:pt idx="14">
                  <c:v>2.2999999999999998</c:v>
                </c:pt>
                <c:pt idx="15">
                  <c:v>2.8</c:v>
                </c:pt>
              </c:numCache>
            </c:numRef>
          </c:val>
          <c:extLst>
            <c:ext xmlns:c16="http://schemas.microsoft.com/office/drawing/2014/chart" uri="{C3380CC4-5D6E-409C-BE32-E72D297353CC}">
              <c16:uniqueId val="{00000001-A221-43E0-92E3-31D0EF9E3424}"/>
            </c:ext>
          </c:extLst>
        </c:ser>
        <c:dLbls>
          <c:showLegendKey val="0"/>
          <c:showVal val="0"/>
          <c:showCatName val="0"/>
          <c:showSerName val="0"/>
          <c:showPercent val="0"/>
          <c:showBubbleSize val="0"/>
        </c:dLbls>
        <c:gapWidth val="100"/>
        <c:axId val="696298952"/>
        <c:axId val="696292680"/>
      </c:barChart>
      <c:catAx>
        <c:axId val="69629895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crossAx val="696292680"/>
        <c:crosses val="autoZero"/>
        <c:auto val="1"/>
        <c:lblAlgn val="ctr"/>
        <c:lblOffset val="100"/>
        <c:noMultiLvlLbl val="0"/>
      </c:catAx>
      <c:valAx>
        <c:axId val="696292680"/>
        <c:scaling>
          <c:orientation val="minMax"/>
        </c:scaling>
        <c:delete val="1"/>
        <c:axPos val="t"/>
        <c:numFmt formatCode="0.0" sourceLinked="1"/>
        <c:majorTickMark val="none"/>
        <c:minorTickMark val="none"/>
        <c:tickLblPos val="nextTo"/>
        <c:crossAx val="696298952"/>
        <c:crosses val="autoZero"/>
        <c:crossBetween val="between"/>
      </c:valAx>
      <c:spPr>
        <a:noFill/>
        <a:ln>
          <a:noFill/>
        </a:ln>
        <a:effectLst/>
      </c:spPr>
    </c:plotArea>
    <c:legend>
      <c:legendPos val="b"/>
      <c:layout>
        <c:manualLayout>
          <c:xMode val="edge"/>
          <c:yMode val="edge"/>
          <c:x val="0"/>
          <c:y val="0.94006133137150638"/>
          <c:w val="1"/>
          <c:h val="5.2574857375020538E-2"/>
        </c:manualLayout>
      </c:layout>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000">
          <a:solidFill>
            <a:sysClr val="windowText" lastClr="000000"/>
          </a:solidFill>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140484388009566"/>
          <c:y val="1.984126984126984E-2"/>
          <c:w val="0.77935714972495151"/>
          <c:h val="0.66655840787105114"/>
        </c:manualLayout>
      </c:layout>
      <c:barChart>
        <c:barDir val="bar"/>
        <c:grouping val="stacked"/>
        <c:varyColors val="0"/>
        <c:ser>
          <c:idx val="0"/>
          <c:order val="0"/>
          <c:tx>
            <c:strRef>
              <c:f>Лист1!$B$1</c:f>
              <c:strCache>
                <c:ptCount val="1"/>
                <c:pt idx="0">
                  <c:v>Известно, постоянно слежу за этим</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c:formatCode>
                <c:ptCount val="5"/>
                <c:pt idx="0" formatCode="General">
                  <c:v>6.2</c:v>
                </c:pt>
                <c:pt idx="1">
                  <c:v>15.1</c:v>
                </c:pt>
                <c:pt idx="2" formatCode="0.0">
                  <c:v>16.5</c:v>
                </c:pt>
                <c:pt idx="3" formatCode="0.0">
                  <c:v>10.9</c:v>
                </c:pt>
                <c:pt idx="4" formatCode="General">
                  <c:v>9.5</c:v>
                </c:pt>
              </c:numCache>
            </c:numRef>
          </c:val>
          <c:extLst>
            <c:ext xmlns:c16="http://schemas.microsoft.com/office/drawing/2014/chart" uri="{C3380CC4-5D6E-409C-BE32-E72D297353CC}">
              <c16:uniqueId val="{00000000-84DA-4B5B-8953-05500F3FE684}"/>
            </c:ext>
          </c:extLst>
        </c:ser>
        <c:ser>
          <c:idx val="1"/>
          <c:order val="1"/>
          <c:tx>
            <c:strRef>
              <c:f>Лист1!$C$1</c:f>
              <c:strCache>
                <c:ptCount val="1"/>
                <c:pt idx="0">
                  <c:v>Известно, но специально не слежу за этим</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c:formatCode>
                <c:ptCount val="5"/>
                <c:pt idx="0" formatCode="General">
                  <c:v>19.5</c:v>
                </c:pt>
                <c:pt idx="1">
                  <c:v>23</c:v>
                </c:pt>
                <c:pt idx="2" formatCode="0.0">
                  <c:v>21.7</c:v>
                </c:pt>
                <c:pt idx="3" formatCode="0.0">
                  <c:v>27.6</c:v>
                </c:pt>
                <c:pt idx="4" formatCode="General">
                  <c:v>25.5</c:v>
                </c:pt>
              </c:numCache>
            </c:numRef>
          </c:val>
          <c:extLst>
            <c:ext xmlns:c16="http://schemas.microsoft.com/office/drawing/2014/chart" uri="{C3380CC4-5D6E-409C-BE32-E72D297353CC}">
              <c16:uniqueId val="{00000001-84DA-4B5B-8953-05500F3FE684}"/>
            </c:ext>
          </c:extLst>
        </c:ser>
        <c:ser>
          <c:idx val="2"/>
          <c:order val="2"/>
          <c:tx>
            <c:strRef>
              <c:f>Лист1!$D$1</c:f>
              <c:strCache>
                <c:ptCount val="1"/>
                <c:pt idx="0">
                  <c:v>Что-то слышал</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c:formatCode>
                <c:ptCount val="5"/>
                <c:pt idx="0" formatCode="General">
                  <c:v>24.5</c:v>
                </c:pt>
                <c:pt idx="1">
                  <c:v>34.1</c:v>
                </c:pt>
                <c:pt idx="2" formatCode="0.0">
                  <c:v>31.7</c:v>
                </c:pt>
                <c:pt idx="3" formatCode="0.0">
                  <c:v>29.6</c:v>
                </c:pt>
                <c:pt idx="4" formatCode="General">
                  <c:v>34.700000000000003</c:v>
                </c:pt>
              </c:numCache>
            </c:numRef>
          </c:val>
          <c:extLst>
            <c:ext xmlns:c16="http://schemas.microsoft.com/office/drawing/2014/chart" uri="{C3380CC4-5D6E-409C-BE32-E72D297353CC}">
              <c16:uniqueId val="{00000002-84DA-4B5B-8953-05500F3FE684}"/>
            </c:ext>
          </c:extLst>
        </c:ser>
        <c:ser>
          <c:idx val="3"/>
          <c:order val="3"/>
          <c:tx>
            <c:strRef>
              <c:f>Лист1!$E$1</c:f>
              <c:strCache>
                <c:ptCount val="1"/>
                <c:pt idx="0">
                  <c:v>Ничего не знаю об этом</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c:formatCode>
                <c:ptCount val="5"/>
                <c:pt idx="0" formatCode="General">
                  <c:v>29.7</c:v>
                </c:pt>
                <c:pt idx="1">
                  <c:v>27.1</c:v>
                </c:pt>
                <c:pt idx="2" formatCode="0.0">
                  <c:v>28.7</c:v>
                </c:pt>
                <c:pt idx="3" formatCode="0.0">
                  <c:v>27.9</c:v>
                </c:pt>
                <c:pt idx="4" formatCode="0.0">
                  <c:v>26</c:v>
                </c:pt>
              </c:numCache>
            </c:numRef>
          </c:val>
          <c:extLst>
            <c:ext xmlns:c16="http://schemas.microsoft.com/office/drawing/2014/chart" uri="{C3380CC4-5D6E-409C-BE32-E72D297353CC}">
              <c16:uniqueId val="{00000003-84DA-4B5B-8953-05500F3FE684}"/>
            </c:ext>
          </c:extLst>
        </c:ser>
        <c:ser>
          <c:idx val="4"/>
          <c:order val="4"/>
          <c:tx>
            <c:strRef>
              <c:f>Лист1!$F$1</c:f>
              <c:strCache>
                <c:ptCount val="1"/>
                <c:pt idx="0">
                  <c:v>Затруднились ответить</c:v>
                </c:pt>
              </c:strCache>
            </c:strRef>
          </c:tx>
          <c:spPr>
            <a:solidFill>
              <a:schemeClr val="bg1">
                <a:lumMod val="50000"/>
              </a:schemeClr>
            </a:solidFill>
            <a:ln>
              <a:noFill/>
            </a:ln>
            <a:effectLst/>
          </c:spPr>
          <c:invertIfNegative val="0"/>
          <c:dLbls>
            <c:dLbl>
              <c:idx val="1"/>
              <c:layout>
                <c:manualLayout>
                  <c:x val="3.3775006495193556E-2"/>
                  <c:y val="-6.0375505209088126E-3"/>
                </c:manualLayout>
              </c:layout>
              <c:tx>
                <c:rich>
                  <a:bodyPr/>
                  <a:lstStyle/>
                  <a:p>
                    <a:r>
                      <a:rPr lang="en-US"/>
                      <a:t>0,7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4DA-4B5B-8953-05500F3FE684}"/>
                </c:ext>
              </c:extLst>
            </c:dLbl>
            <c:dLbl>
              <c:idx val="2"/>
              <c:layout>
                <c:manualLayout>
                  <c:x val="3.884903124443817E-2"/>
                  <c:y val="-1.163564454655292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4DA-4B5B-8953-05500F3FE684}"/>
                </c:ext>
              </c:extLst>
            </c:dLbl>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Лист1!$A$2:$A$6</c:f>
              <c:strCache>
                <c:ptCount val="5"/>
                <c:pt idx="0">
                  <c:v>2019 год</c:v>
                </c:pt>
                <c:pt idx="1">
                  <c:v>2020 год</c:v>
                </c:pt>
                <c:pt idx="2">
                  <c:v>2021 год</c:v>
                </c:pt>
                <c:pt idx="3">
                  <c:v>2022 год</c:v>
                </c:pt>
                <c:pt idx="4">
                  <c:v>2023 год</c:v>
                </c:pt>
              </c:strCache>
            </c:strRef>
          </c:cat>
          <c:val>
            <c:numRef>
              <c:f>Лист1!$F$2:$F$6</c:f>
              <c:numCache>
                <c:formatCode>####.0</c:formatCode>
                <c:ptCount val="5"/>
                <c:pt idx="0" formatCode="General">
                  <c:v>20.100000000000001</c:v>
                </c:pt>
                <c:pt idx="1">
                  <c:v>0.7</c:v>
                </c:pt>
                <c:pt idx="2" formatCode="0.0">
                  <c:v>1.4</c:v>
                </c:pt>
                <c:pt idx="3" formatCode="0.0">
                  <c:v>4</c:v>
                </c:pt>
                <c:pt idx="4" formatCode="General">
                  <c:v>4.3</c:v>
                </c:pt>
              </c:numCache>
            </c:numRef>
          </c:val>
          <c:extLst>
            <c:ext xmlns:c16="http://schemas.microsoft.com/office/drawing/2014/chart" uri="{C3380CC4-5D6E-409C-BE32-E72D297353CC}">
              <c16:uniqueId val="{00000006-84DA-4B5B-8953-05500F3FE684}"/>
            </c:ext>
          </c:extLst>
        </c:ser>
        <c:dLbls>
          <c:showLegendKey val="0"/>
          <c:showVal val="0"/>
          <c:showCatName val="0"/>
          <c:showSerName val="0"/>
          <c:showPercent val="0"/>
          <c:showBubbleSize val="0"/>
        </c:dLbls>
        <c:gapWidth val="80"/>
        <c:overlap val="100"/>
        <c:axId val="519504480"/>
        <c:axId val="519502840"/>
      </c:barChart>
      <c:catAx>
        <c:axId val="519504480"/>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ru-RU"/>
          </a:p>
        </c:txPr>
        <c:crossAx val="519502840"/>
        <c:crosses val="autoZero"/>
        <c:auto val="1"/>
        <c:lblAlgn val="ctr"/>
        <c:lblOffset val="100"/>
        <c:noMultiLvlLbl val="0"/>
      </c:catAx>
      <c:valAx>
        <c:axId val="519502840"/>
        <c:scaling>
          <c:orientation val="minMax"/>
          <c:max val="100"/>
        </c:scaling>
        <c:delete val="1"/>
        <c:axPos val="b"/>
        <c:numFmt formatCode="General" sourceLinked="1"/>
        <c:majorTickMark val="none"/>
        <c:minorTickMark val="none"/>
        <c:tickLblPos val="nextTo"/>
        <c:crossAx val="519504480"/>
        <c:crosses val="autoZero"/>
        <c:crossBetween val="between"/>
      </c:valAx>
      <c:spPr>
        <a:noFill/>
        <a:ln>
          <a:noFill/>
        </a:ln>
        <a:effectLst/>
      </c:spPr>
    </c:plotArea>
    <c:legend>
      <c:legendPos val="b"/>
      <c:layout>
        <c:manualLayout>
          <c:xMode val="edge"/>
          <c:yMode val="edge"/>
          <c:x val="0"/>
          <c:y val="0.71665532703363188"/>
          <c:w val="1"/>
          <c:h val="0.25953527850916369"/>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100">
          <a:solidFill>
            <a:sysClr val="windowText" lastClr="000000"/>
          </a:solidFill>
        </a:defRPr>
      </a:pPr>
      <a:endParaRPr lang="ru-RU"/>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3032549614073"/>
          <c:y val="1.8877914827120597E-2"/>
          <c:w val="0.84086673519792066"/>
          <c:h val="0.54732425521552086"/>
        </c:manualLayout>
      </c:layout>
      <c:barChart>
        <c:barDir val="bar"/>
        <c:grouping val="stacked"/>
        <c:varyColors val="0"/>
        <c:ser>
          <c:idx val="0"/>
          <c:order val="0"/>
          <c:tx>
            <c:strRef>
              <c:f>Лист1!$B$1</c:f>
              <c:strCache>
                <c:ptCount val="1"/>
                <c:pt idx="0">
                  <c:v>Руководство нашего региона хочет и может эффективно бороться с коррупцией</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Лист1!$B$2:$B$6</c:f>
              <c:numCache>
                <c:formatCode>0.0</c:formatCode>
                <c:ptCount val="5"/>
                <c:pt idx="0">
                  <c:v>15</c:v>
                </c:pt>
                <c:pt idx="1">
                  <c:v>21</c:v>
                </c:pt>
                <c:pt idx="2">
                  <c:v>22.5</c:v>
                </c:pt>
                <c:pt idx="3">
                  <c:v>16.7</c:v>
                </c:pt>
                <c:pt idx="4">
                  <c:v>17.3</c:v>
                </c:pt>
              </c:numCache>
            </c:numRef>
          </c:val>
          <c:extLst>
            <c:ext xmlns:c16="http://schemas.microsoft.com/office/drawing/2014/chart" uri="{C3380CC4-5D6E-409C-BE32-E72D297353CC}">
              <c16:uniqueId val="{00000000-569E-42EB-A8A0-8FB2E5254B46}"/>
            </c:ext>
          </c:extLst>
        </c:ser>
        <c:ser>
          <c:idx val="1"/>
          <c:order val="1"/>
          <c:tx>
            <c:strRef>
              <c:f>Лист1!$C$1</c:f>
              <c:strCache>
                <c:ptCount val="1"/>
                <c:pt idx="0">
                  <c:v>Руководство нашего региона хочет, но не может эффективно бороться с коррупцией</c:v>
                </c:pt>
              </c:strCache>
            </c:strRef>
          </c:tx>
          <c:spPr>
            <a:solidFill>
              <a:schemeClr val="accent3">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Лист1!$C$2:$C$6</c:f>
              <c:numCache>
                <c:formatCode>0.0</c:formatCode>
                <c:ptCount val="5"/>
                <c:pt idx="0">
                  <c:v>15.2</c:v>
                </c:pt>
                <c:pt idx="1">
                  <c:v>25.1</c:v>
                </c:pt>
                <c:pt idx="2">
                  <c:v>25.2</c:v>
                </c:pt>
                <c:pt idx="3">
                  <c:v>27.2</c:v>
                </c:pt>
                <c:pt idx="4">
                  <c:v>22.8</c:v>
                </c:pt>
              </c:numCache>
            </c:numRef>
          </c:val>
          <c:extLst>
            <c:ext xmlns:c16="http://schemas.microsoft.com/office/drawing/2014/chart" uri="{C3380CC4-5D6E-409C-BE32-E72D297353CC}">
              <c16:uniqueId val="{00000001-569E-42EB-A8A0-8FB2E5254B46}"/>
            </c:ext>
          </c:extLst>
        </c:ser>
        <c:ser>
          <c:idx val="2"/>
          <c:order val="2"/>
          <c:tx>
            <c:strRef>
              <c:f>Лист1!$D$1</c:f>
              <c:strCache>
                <c:ptCount val="1"/>
                <c:pt idx="0">
                  <c:v>Руководство нашего региона может, но не хочет эффективно бороться с коррупцией</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Лист1!$D$2:$D$6</c:f>
              <c:numCache>
                <c:formatCode>0.0</c:formatCode>
                <c:ptCount val="5"/>
                <c:pt idx="0">
                  <c:v>27.3</c:v>
                </c:pt>
                <c:pt idx="1">
                  <c:v>28.5</c:v>
                </c:pt>
                <c:pt idx="2">
                  <c:v>24.7</c:v>
                </c:pt>
                <c:pt idx="3">
                  <c:v>28.2</c:v>
                </c:pt>
                <c:pt idx="4">
                  <c:v>30.3</c:v>
                </c:pt>
              </c:numCache>
            </c:numRef>
          </c:val>
          <c:extLst>
            <c:ext xmlns:c16="http://schemas.microsoft.com/office/drawing/2014/chart" uri="{C3380CC4-5D6E-409C-BE32-E72D297353CC}">
              <c16:uniqueId val="{00000002-569E-42EB-A8A0-8FB2E5254B46}"/>
            </c:ext>
          </c:extLst>
        </c:ser>
        <c:ser>
          <c:idx val="3"/>
          <c:order val="3"/>
          <c:tx>
            <c:strRef>
              <c:f>Лист1!$E$1</c:f>
              <c:strCache>
                <c:ptCount val="1"/>
                <c:pt idx="0">
                  <c:v>Руководство нашего региона не хочет и не может эффективно бороться с коррупцией</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Лист1!$E$2:$E$6</c:f>
              <c:numCache>
                <c:formatCode>0.0</c:formatCode>
                <c:ptCount val="5"/>
                <c:pt idx="0">
                  <c:v>18.2</c:v>
                </c:pt>
                <c:pt idx="1">
                  <c:v>15.3</c:v>
                </c:pt>
                <c:pt idx="2">
                  <c:v>17.7</c:v>
                </c:pt>
                <c:pt idx="3">
                  <c:v>18.2</c:v>
                </c:pt>
                <c:pt idx="4">
                  <c:v>19.3</c:v>
                </c:pt>
              </c:numCache>
            </c:numRef>
          </c:val>
          <c:extLst>
            <c:ext xmlns:c16="http://schemas.microsoft.com/office/drawing/2014/chart" uri="{C3380CC4-5D6E-409C-BE32-E72D297353CC}">
              <c16:uniqueId val="{00000003-569E-42EB-A8A0-8FB2E5254B46}"/>
            </c:ext>
          </c:extLst>
        </c:ser>
        <c:ser>
          <c:idx val="4"/>
          <c:order val="4"/>
          <c:tx>
            <c:strRef>
              <c:f>Лист1!$F$1</c:f>
              <c:strCache>
                <c:ptCount val="1"/>
                <c:pt idx="0">
                  <c:v>Затруднились ответить</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2019 год</c:v>
                </c:pt>
                <c:pt idx="1">
                  <c:v>2020 год</c:v>
                </c:pt>
                <c:pt idx="2">
                  <c:v>2021 год</c:v>
                </c:pt>
                <c:pt idx="3">
                  <c:v>2022 год</c:v>
                </c:pt>
                <c:pt idx="4">
                  <c:v>2023 год</c:v>
                </c:pt>
              </c:strCache>
            </c:strRef>
          </c:cat>
          <c:val>
            <c:numRef>
              <c:f>Лист1!$F$2:$F$6</c:f>
              <c:numCache>
                <c:formatCode>0.0</c:formatCode>
                <c:ptCount val="5"/>
                <c:pt idx="0">
                  <c:v>24.3</c:v>
                </c:pt>
                <c:pt idx="1">
                  <c:v>10.1</c:v>
                </c:pt>
                <c:pt idx="2">
                  <c:v>9.9</c:v>
                </c:pt>
                <c:pt idx="3">
                  <c:v>9.6999999999999993</c:v>
                </c:pt>
                <c:pt idx="4">
                  <c:v>10.3</c:v>
                </c:pt>
              </c:numCache>
            </c:numRef>
          </c:val>
          <c:extLst>
            <c:ext xmlns:c16="http://schemas.microsoft.com/office/drawing/2014/chart" uri="{C3380CC4-5D6E-409C-BE32-E72D297353CC}">
              <c16:uniqueId val="{00000004-569E-42EB-A8A0-8FB2E5254B46}"/>
            </c:ext>
          </c:extLst>
        </c:ser>
        <c:dLbls>
          <c:showLegendKey val="0"/>
          <c:showVal val="0"/>
          <c:showCatName val="0"/>
          <c:showSerName val="0"/>
          <c:showPercent val="0"/>
          <c:showBubbleSize val="0"/>
        </c:dLbls>
        <c:gapWidth val="80"/>
        <c:overlap val="100"/>
        <c:axId val="484667472"/>
        <c:axId val="484674032"/>
      </c:barChart>
      <c:catAx>
        <c:axId val="484667472"/>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crossAx val="484674032"/>
        <c:crosses val="autoZero"/>
        <c:auto val="1"/>
        <c:lblAlgn val="ctr"/>
        <c:lblOffset val="100"/>
        <c:noMultiLvlLbl val="0"/>
      </c:catAx>
      <c:valAx>
        <c:axId val="484674032"/>
        <c:scaling>
          <c:orientation val="minMax"/>
          <c:max val="100"/>
        </c:scaling>
        <c:delete val="1"/>
        <c:axPos val="b"/>
        <c:numFmt formatCode="0.0" sourceLinked="1"/>
        <c:majorTickMark val="none"/>
        <c:minorTickMark val="none"/>
        <c:tickLblPos val="nextTo"/>
        <c:crossAx val="484667472"/>
        <c:crosses val="autoZero"/>
        <c:crossBetween val="between"/>
      </c:valAx>
      <c:spPr>
        <a:noFill/>
        <a:ln>
          <a:noFill/>
        </a:ln>
        <a:effectLst/>
      </c:spPr>
    </c:plotArea>
    <c:legend>
      <c:legendPos val="b"/>
      <c:layout>
        <c:manualLayout>
          <c:xMode val="edge"/>
          <c:yMode val="edge"/>
          <c:x val="0"/>
          <c:y val="0.60961396014286873"/>
          <c:w val="1"/>
          <c:h val="0.39038603985713127"/>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ru-RU"/>
        </a:p>
      </c:txPr>
    </c:legend>
    <c:plotVisOnly val="1"/>
    <c:dispBlanksAs val="gap"/>
    <c:showDLblsOverMax val="0"/>
  </c:chart>
  <c:spPr>
    <a:solidFill>
      <a:schemeClr val="bg1"/>
    </a:solidFill>
    <a:ln w="9525" cap="flat" cmpd="sng" algn="ctr">
      <a:solidFill>
        <a:schemeClr val="bg1">
          <a:lumMod val="50000"/>
        </a:schemeClr>
      </a:solidFill>
      <a:round/>
    </a:ln>
    <a:effectLst>
      <a:outerShdw blurRad="50800" dist="38100" dir="2700000" algn="tl" rotWithShape="0">
        <a:prstClr val="black">
          <a:alpha val="40000"/>
        </a:prstClr>
      </a:outerShdw>
    </a:effectLst>
  </c:spPr>
  <c:txPr>
    <a:bodyPr/>
    <a:lstStyle/>
    <a:p>
      <a:pPr>
        <a:defRPr sz="1200">
          <a:solidFill>
            <a:sysClr val="windowText" lastClr="000000"/>
          </a:solidFill>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5.xml><?xml version="1.0" encoding="utf-8"?>
<cs:chartStyle xmlns:cs="http://schemas.microsoft.com/office/drawing/2012/chartStyle" xmlns:a="http://schemas.openxmlformats.org/drawingml/2006/main" id="103">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6.xml><?xml version="1.0" encoding="utf-8"?>
<cs:chartStyle xmlns:cs="http://schemas.microsoft.com/office/drawing/2012/chartStyle" xmlns:a="http://schemas.openxmlformats.org/drawingml/2006/main" id="103">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mods="ignoreCSTransforms">
      <cs:styleClr val="0">
        <a:shade val="25000"/>
      </cs:styl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mods="ignoreCSTransforms">
      <cs:styleClr val="0">
        <a:tint val="25000"/>
      </cs:styl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0.05031</cdr:x>
      <cdr:y>0.20713</cdr:y>
    </cdr:from>
    <cdr:to>
      <cdr:x>0.98528</cdr:x>
      <cdr:y>0.20713</cdr:y>
    </cdr:to>
    <cdr:cxnSp macro="">
      <cdr:nvCxnSpPr>
        <cdr:cNvPr id="2" name="Прямая соединительная линия 1"/>
        <cdr:cNvCxnSpPr/>
      </cdr:nvCxnSpPr>
      <cdr:spPr>
        <a:xfrm xmlns:a="http://schemas.openxmlformats.org/drawingml/2006/main" flipH="1">
          <a:off x="245910" y="819695"/>
          <a:ext cx="4570348" cy="0"/>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0.01845</cdr:x>
      <cdr:y>0.24177</cdr:y>
    </cdr:from>
    <cdr:to>
      <cdr:x>0.18044</cdr:x>
      <cdr:y>0.30391</cdr:y>
    </cdr:to>
    <cdr:sp macro="" textlink="">
      <cdr:nvSpPr>
        <cdr:cNvPr id="5" name="Надпись 2"/>
        <cdr:cNvSpPr txBox="1">
          <a:spLocks xmlns:a="http://schemas.openxmlformats.org/drawingml/2006/main" noChangeArrowheads="1"/>
        </cdr:cNvSpPr>
      </cdr:nvSpPr>
      <cdr:spPr bwMode="auto">
        <a:xfrm xmlns:a="http://schemas.openxmlformats.org/drawingml/2006/main">
          <a:off x="90173" y="956751"/>
          <a:ext cx="791844" cy="245908"/>
        </a:xfrm>
        <a:prstGeom xmlns:a="http://schemas.openxmlformats.org/drawingml/2006/main" prst="rect">
          <a:avLst/>
        </a:prstGeom>
        <a:solidFill xmlns:a="http://schemas.openxmlformats.org/drawingml/2006/main">
          <a:srgbClr val="FFFFFF"/>
        </a:solidFill>
        <a:ln xmlns:a="http://schemas.openxmlformats.org/drawingml/2006/main" w="9525">
          <a:solidFill>
            <a:schemeClr val="bg1"/>
          </a:solid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p xmlns:a="http://schemas.openxmlformats.org/drawingml/2006/main">
          <a:pPr algn="ctr">
            <a:spcAft>
              <a:spcPts val="0"/>
            </a:spcAft>
          </a:pPr>
          <a:r>
            <a:rPr lang="ru-RU" sz="1600">
              <a:effectLst/>
              <a:latin typeface="Calibri" panose="020F0502020204030204" pitchFamily="34" charset="0"/>
              <a:ea typeface="Times New Roman" panose="02020603050405020304" pitchFamily="18" charset="0"/>
              <a:cs typeface="Times New Roman" panose="02020603050405020304" pitchFamily="18" charset="0"/>
            </a:rPr>
            <a:t>2020 г.</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0.02056</cdr:x>
      <cdr:y>0.07502</cdr:y>
    </cdr:from>
    <cdr:to>
      <cdr:x>0.17875</cdr:x>
      <cdr:y>0.1508</cdr:y>
    </cdr:to>
    <cdr:sp macro="" textlink="">
      <cdr:nvSpPr>
        <cdr:cNvPr id="4" name="Надпись 2"/>
        <cdr:cNvSpPr txBox="1">
          <a:spLocks xmlns:a="http://schemas.openxmlformats.org/drawingml/2006/main" noChangeArrowheads="1"/>
        </cdr:cNvSpPr>
      </cdr:nvSpPr>
      <cdr:spPr bwMode="auto">
        <a:xfrm xmlns:a="http://schemas.openxmlformats.org/drawingml/2006/main">
          <a:off x="100519" y="296867"/>
          <a:ext cx="773269" cy="299887"/>
        </a:xfrm>
        <a:prstGeom xmlns:a="http://schemas.openxmlformats.org/drawingml/2006/main" prst="rect">
          <a:avLst/>
        </a:prstGeom>
        <a:solidFill xmlns:a="http://schemas.openxmlformats.org/drawingml/2006/main">
          <a:srgbClr val="FFFFFF"/>
        </a:solidFill>
        <a:ln xmlns:a="http://schemas.openxmlformats.org/drawingml/2006/main" w="9525">
          <a:solidFill>
            <a:schemeClr val="bg1"/>
          </a:solid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Aft>
              <a:spcPts val="0"/>
            </a:spcAft>
          </a:pPr>
          <a:r>
            <a:rPr lang="ru-RU" sz="1600">
              <a:effectLst/>
              <a:latin typeface="Calibri" panose="020F0502020204030204" pitchFamily="34" charset="0"/>
              <a:ea typeface="Times New Roman" panose="02020603050405020304" pitchFamily="18" charset="0"/>
              <a:cs typeface="Times New Roman" panose="02020603050405020304" pitchFamily="18" charset="0"/>
            </a:rPr>
            <a:t>2019 г.</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0.04918</cdr:x>
      <cdr:y>0.37673</cdr:y>
    </cdr:from>
    <cdr:to>
      <cdr:x>0.98415</cdr:x>
      <cdr:y>0.37673</cdr:y>
    </cdr:to>
    <cdr:cxnSp macro="">
      <cdr:nvCxnSpPr>
        <cdr:cNvPr id="6" name="Прямая соединительная линия 5"/>
        <cdr:cNvCxnSpPr/>
      </cdr:nvCxnSpPr>
      <cdr:spPr>
        <a:xfrm xmlns:a="http://schemas.openxmlformats.org/drawingml/2006/main" flipH="1">
          <a:off x="240388" y="1490833"/>
          <a:ext cx="4570348" cy="0"/>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0.01977</cdr:x>
      <cdr:y>0.41433</cdr:y>
    </cdr:from>
    <cdr:to>
      <cdr:x>0.18176</cdr:x>
      <cdr:y>0.48141</cdr:y>
    </cdr:to>
    <cdr:sp macro="" textlink="">
      <cdr:nvSpPr>
        <cdr:cNvPr id="7" name="Надпись 2"/>
        <cdr:cNvSpPr txBox="1">
          <a:spLocks xmlns:a="http://schemas.openxmlformats.org/drawingml/2006/main" noChangeArrowheads="1"/>
        </cdr:cNvSpPr>
      </cdr:nvSpPr>
      <cdr:spPr bwMode="auto">
        <a:xfrm xmlns:a="http://schemas.openxmlformats.org/drawingml/2006/main">
          <a:off x="96626" y="1639623"/>
          <a:ext cx="791844" cy="265457"/>
        </a:xfrm>
        <a:prstGeom xmlns:a="http://schemas.openxmlformats.org/drawingml/2006/main" prst="rect">
          <a:avLst/>
        </a:prstGeom>
        <a:solidFill xmlns:a="http://schemas.openxmlformats.org/drawingml/2006/main">
          <a:srgbClr val="FFFFFF"/>
        </a:solidFill>
        <a:ln xmlns:a="http://schemas.openxmlformats.org/drawingml/2006/main" w="9525">
          <a:solidFill>
            <a:schemeClr val="bg1"/>
          </a:solid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Aft>
              <a:spcPts val="0"/>
            </a:spcAft>
          </a:pPr>
          <a:r>
            <a:rPr lang="ru-RU" sz="1600">
              <a:effectLst/>
              <a:latin typeface="Calibri" panose="020F0502020204030204" pitchFamily="34" charset="0"/>
              <a:ea typeface="Times New Roman" panose="02020603050405020304" pitchFamily="18" charset="0"/>
              <a:cs typeface="Times New Roman" panose="02020603050405020304" pitchFamily="18" charset="0"/>
            </a:rPr>
            <a:t>2021 г.</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0.04742</cdr:x>
      <cdr:y>0.54708</cdr:y>
    </cdr:from>
    <cdr:to>
      <cdr:x>0.98239</cdr:x>
      <cdr:y>0.54708</cdr:y>
    </cdr:to>
    <cdr:cxnSp macro="">
      <cdr:nvCxnSpPr>
        <cdr:cNvPr id="8" name="Прямая соединительная линия 7"/>
        <cdr:cNvCxnSpPr/>
      </cdr:nvCxnSpPr>
      <cdr:spPr>
        <a:xfrm xmlns:a="http://schemas.openxmlformats.org/drawingml/2006/main" flipH="1">
          <a:off x="231817" y="2164973"/>
          <a:ext cx="4570349" cy="0"/>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0.02283</cdr:x>
      <cdr:y>0.58098</cdr:y>
    </cdr:from>
    <cdr:to>
      <cdr:x>0.18262</cdr:x>
      <cdr:y>0.64806</cdr:y>
    </cdr:to>
    <cdr:sp macro="" textlink="">
      <cdr:nvSpPr>
        <cdr:cNvPr id="9" name="Надпись 2"/>
        <cdr:cNvSpPr txBox="1">
          <a:spLocks xmlns:a="http://schemas.openxmlformats.org/drawingml/2006/main" noChangeArrowheads="1"/>
        </cdr:cNvSpPr>
      </cdr:nvSpPr>
      <cdr:spPr bwMode="auto">
        <a:xfrm xmlns:a="http://schemas.openxmlformats.org/drawingml/2006/main">
          <a:off x="111598" y="2299138"/>
          <a:ext cx="781091" cy="265457"/>
        </a:xfrm>
        <a:prstGeom xmlns:a="http://schemas.openxmlformats.org/drawingml/2006/main" prst="rect">
          <a:avLst/>
        </a:prstGeom>
        <a:solidFill xmlns:a="http://schemas.openxmlformats.org/drawingml/2006/main">
          <a:srgbClr val="FFFFFF"/>
        </a:solidFill>
        <a:ln xmlns:a="http://schemas.openxmlformats.org/drawingml/2006/main" w="9525">
          <a:solidFill>
            <a:schemeClr val="bg1"/>
          </a:solid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Aft>
              <a:spcPts val="0"/>
            </a:spcAft>
          </a:pPr>
          <a:r>
            <a:rPr lang="ru-RU" sz="1600">
              <a:effectLst/>
              <a:latin typeface="Calibri" panose="020F0502020204030204" pitchFamily="34" charset="0"/>
              <a:ea typeface="Times New Roman" panose="02020603050405020304" pitchFamily="18" charset="0"/>
              <a:cs typeface="Times New Roman" panose="02020603050405020304" pitchFamily="18" charset="0"/>
            </a:rPr>
            <a:t>2022 г.</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0.04734</cdr:x>
      <cdr:y>0.71519</cdr:y>
    </cdr:from>
    <cdr:to>
      <cdr:x>0.98231</cdr:x>
      <cdr:y>0.71519</cdr:y>
    </cdr:to>
    <cdr:cxnSp macro="">
      <cdr:nvCxnSpPr>
        <cdr:cNvPr id="11" name="Прямая соединительная линия 10"/>
        <cdr:cNvCxnSpPr/>
      </cdr:nvCxnSpPr>
      <cdr:spPr>
        <a:xfrm xmlns:a="http://schemas.openxmlformats.org/drawingml/2006/main" flipH="1">
          <a:off x="231411" y="2830250"/>
          <a:ext cx="4570349" cy="0"/>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0.02125</cdr:x>
      <cdr:y>0.75279</cdr:y>
    </cdr:from>
    <cdr:to>
      <cdr:x>0.18104</cdr:x>
      <cdr:y>0.81987</cdr:y>
    </cdr:to>
    <cdr:sp macro="" textlink="">
      <cdr:nvSpPr>
        <cdr:cNvPr id="12" name="Надпись 2"/>
        <cdr:cNvSpPr txBox="1">
          <a:spLocks xmlns:a="http://schemas.openxmlformats.org/drawingml/2006/main" noChangeArrowheads="1"/>
        </cdr:cNvSpPr>
      </cdr:nvSpPr>
      <cdr:spPr bwMode="auto">
        <a:xfrm xmlns:a="http://schemas.openxmlformats.org/drawingml/2006/main">
          <a:off x="103876" y="2979045"/>
          <a:ext cx="781091" cy="265457"/>
        </a:xfrm>
        <a:prstGeom xmlns:a="http://schemas.openxmlformats.org/drawingml/2006/main" prst="rect">
          <a:avLst/>
        </a:prstGeom>
        <a:solidFill xmlns:a="http://schemas.openxmlformats.org/drawingml/2006/main">
          <a:srgbClr val="FFFFFF"/>
        </a:solidFill>
        <a:ln xmlns:a="http://schemas.openxmlformats.org/drawingml/2006/main" w="9525">
          <a:solidFill>
            <a:schemeClr val="bg1"/>
          </a:solid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spcAft>
              <a:spcPts val="0"/>
            </a:spcAft>
          </a:pPr>
          <a:r>
            <a:rPr lang="ru-RU" sz="1600">
              <a:effectLst/>
              <a:latin typeface="Calibri" panose="020F0502020204030204" pitchFamily="34" charset="0"/>
              <a:ea typeface="Times New Roman" panose="02020603050405020304" pitchFamily="18" charset="0"/>
              <a:cs typeface="Times New Roman" panose="02020603050405020304" pitchFamily="18" charset="0"/>
            </a:rPr>
            <a:t>2023 г.</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0.02234</cdr:x>
      <cdr:y>0.19037</cdr:y>
    </cdr:from>
    <cdr:to>
      <cdr:x>0.99254</cdr:x>
      <cdr:y>0.19195</cdr:y>
    </cdr:to>
    <cdr:cxnSp macro="">
      <cdr:nvCxnSpPr>
        <cdr:cNvPr id="3" name="Прямая соединительная линия 2"/>
        <cdr:cNvCxnSpPr/>
      </cdr:nvCxnSpPr>
      <cdr:spPr>
        <a:xfrm xmlns:a="http://schemas.openxmlformats.org/drawingml/2006/main">
          <a:off x="109182" y="818866"/>
          <a:ext cx="4742597" cy="6824"/>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0.01723</cdr:x>
      <cdr:y>0.35923</cdr:y>
    </cdr:from>
    <cdr:to>
      <cdr:x>0.98744</cdr:x>
      <cdr:y>0.36082</cdr:y>
    </cdr:to>
    <cdr:cxnSp macro="">
      <cdr:nvCxnSpPr>
        <cdr:cNvPr id="4" name="Прямая соединительная линия 3"/>
        <cdr:cNvCxnSpPr/>
      </cdr:nvCxnSpPr>
      <cdr:spPr>
        <a:xfrm xmlns:a="http://schemas.openxmlformats.org/drawingml/2006/main">
          <a:off x="84218" y="1545230"/>
          <a:ext cx="4742597" cy="6824"/>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0.01925</cdr:x>
      <cdr:y>0.52651</cdr:y>
    </cdr:from>
    <cdr:to>
      <cdr:x>0.98945</cdr:x>
      <cdr:y>0.52809</cdr:y>
    </cdr:to>
    <cdr:cxnSp macro="">
      <cdr:nvCxnSpPr>
        <cdr:cNvPr id="5" name="Прямая соединительная линия 4"/>
        <cdr:cNvCxnSpPr/>
      </cdr:nvCxnSpPr>
      <cdr:spPr>
        <a:xfrm xmlns:a="http://schemas.openxmlformats.org/drawingml/2006/main">
          <a:off x="94075" y="2264770"/>
          <a:ext cx="4742597" cy="6824"/>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0.01847</cdr:x>
      <cdr:y>0.69537</cdr:y>
    </cdr:from>
    <cdr:to>
      <cdr:x>0.98868</cdr:x>
      <cdr:y>0.69696</cdr:y>
    </cdr:to>
    <cdr:cxnSp macro="">
      <cdr:nvCxnSpPr>
        <cdr:cNvPr id="6" name="Прямая соединительная линия 5"/>
        <cdr:cNvCxnSpPr/>
      </cdr:nvCxnSpPr>
      <cdr:spPr>
        <a:xfrm xmlns:a="http://schemas.openxmlformats.org/drawingml/2006/main">
          <a:off x="90284" y="2991135"/>
          <a:ext cx="4742597" cy="6824"/>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0.01536</cdr:x>
      <cdr:y>0.22499</cdr:y>
    </cdr:from>
    <cdr:to>
      <cdr:x>0.98975</cdr:x>
      <cdr:y>0.22832</cdr:y>
    </cdr:to>
    <cdr:cxnSp macro="">
      <cdr:nvCxnSpPr>
        <cdr:cNvPr id="3" name="Прямая соединительная линия 2"/>
        <cdr:cNvCxnSpPr/>
      </cdr:nvCxnSpPr>
      <cdr:spPr>
        <a:xfrm xmlns:a="http://schemas.openxmlformats.org/drawingml/2006/main">
          <a:off x="75063" y="921224"/>
          <a:ext cx="4763069" cy="13648"/>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0.01304</cdr:x>
      <cdr:y>0.42906</cdr:y>
    </cdr:from>
    <cdr:to>
      <cdr:x>0.98744</cdr:x>
      <cdr:y>0.43239</cdr:y>
    </cdr:to>
    <cdr:cxnSp macro="">
      <cdr:nvCxnSpPr>
        <cdr:cNvPr id="4" name="Прямая соединительная линия 3"/>
        <cdr:cNvCxnSpPr/>
      </cdr:nvCxnSpPr>
      <cdr:spPr>
        <a:xfrm xmlns:a="http://schemas.openxmlformats.org/drawingml/2006/main">
          <a:off x="63746" y="1756770"/>
          <a:ext cx="4763069" cy="13648"/>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0.01227</cdr:x>
      <cdr:y>0.63312</cdr:y>
    </cdr:from>
    <cdr:to>
      <cdr:x>0.98666</cdr:x>
      <cdr:y>0.63646</cdr:y>
    </cdr:to>
    <cdr:cxnSp macro="">
      <cdr:nvCxnSpPr>
        <cdr:cNvPr id="5" name="Прямая соединительная линия 4"/>
        <cdr:cNvCxnSpPr/>
      </cdr:nvCxnSpPr>
      <cdr:spPr>
        <a:xfrm xmlns:a="http://schemas.openxmlformats.org/drawingml/2006/main">
          <a:off x="59955" y="2592316"/>
          <a:ext cx="4763069" cy="13648"/>
        </a:xfrm>
        <a:prstGeom xmlns:a="http://schemas.openxmlformats.org/drawingml/2006/main" prst="line">
          <a:avLst/>
        </a:prstGeom>
        <a:ln xmlns:a="http://schemas.openxmlformats.org/drawingml/2006/main" w="19050">
          <a:solidFill>
            <a:schemeClr val="bg1">
              <a:lumMod val="5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642910" y="1928802"/>
            <a:ext cx="7772400" cy="3000396"/>
          </a:xfrm>
        </p:spPr>
        <p:txBody>
          <a:bodyPr>
            <a:normAutofit/>
          </a:bodyPr>
          <a:lstStyle>
            <a:lvl1pPr>
              <a:defRPr sz="4000" b="0">
                <a:solidFill>
                  <a:schemeClr val="bg1"/>
                </a:solidFill>
                <a:latin typeface="+mj-lt"/>
                <a:cs typeface="Arial" pitchFamily="34" charset="0"/>
              </a:defRPr>
            </a:lvl1pPr>
          </a:lstStyle>
          <a:p>
            <a:r>
              <a:rPr lang="ru-RU" dirty="0" smtClean="0"/>
              <a:t>ОБРАЗЕЦ ЗАГОЛОВКА</a:t>
            </a:r>
            <a:endParaRPr lang="ru-RU" dirty="0"/>
          </a:p>
        </p:txBody>
      </p:sp>
    </p:spTree>
  </p:cSld>
  <p:clrMapOvr>
    <a:masterClrMapping/>
  </p:clrMapOvr>
  <p:transition>
    <p:newsflash/>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6431" y="273050"/>
            <a:ext cx="3008313" cy="1162050"/>
          </a:xfrm>
          <a:solidFill>
            <a:srgbClr val="4F81BD"/>
          </a:solidFill>
        </p:spPr>
        <p:txBody>
          <a:bodyPr anchor="b"/>
          <a:lstStyle>
            <a:lvl1pPr algn="l">
              <a:defRPr sz="2000" b="1">
                <a:solidFill>
                  <a:schemeClr val="bg1"/>
                </a:solidFill>
              </a:defRPr>
            </a:lvl1pPr>
          </a:lstStyle>
          <a:p>
            <a:r>
              <a:rPr lang="ru-RU" smtClean="0"/>
              <a:t>Образец заголовка</a:t>
            </a:r>
            <a:endParaRPr lang="ru-RU"/>
          </a:p>
        </p:txBody>
      </p:sp>
      <p:sp>
        <p:nvSpPr>
          <p:cNvPr id="3" name="Содержимое 2"/>
          <p:cNvSpPr>
            <a:spLocks noGrp="1"/>
          </p:cNvSpPr>
          <p:nvPr>
            <p:ph idx="1"/>
          </p:nvPr>
        </p:nvSpPr>
        <p:spPr>
          <a:xfrm>
            <a:off x="3817968"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706431"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428604"/>
            <a:ext cx="6708802" cy="566738"/>
          </a:xfrm>
          <a:solidFill>
            <a:srgbClr val="4F81BD"/>
          </a:solidFill>
        </p:spPr>
        <p:txBody>
          <a:bodyPr anchor="b">
            <a:normAutofit/>
          </a:bodyPr>
          <a:lstStyle>
            <a:lvl1pPr algn="l">
              <a:defRPr sz="1400" b="1">
                <a:solidFill>
                  <a:schemeClr val="bg1"/>
                </a:solidFill>
              </a:defRPr>
            </a:lvl1pPr>
          </a:lstStyle>
          <a:p>
            <a:r>
              <a:rPr lang="ru-RU" dirty="0" smtClean="0"/>
              <a:t>Образец заголовка</a:t>
            </a:r>
            <a:endParaRPr lang="ru-RU" dirty="0"/>
          </a:p>
        </p:txBody>
      </p:sp>
      <p:sp>
        <p:nvSpPr>
          <p:cNvPr id="4" name="Текст 3"/>
          <p:cNvSpPr>
            <a:spLocks noGrp="1"/>
          </p:cNvSpPr>
          <p:nvPr>
            <p:ph type="body" sz="half" idx="2"/>
          </p:nvPr>
        </p:nvSpPr>
        <p:spPr>
          <a:xfrm>
            <a:off x="1792288" y="5338782"/>
            <a:ext cx="670880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dirty="0"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
        <p:nvSpPr>
          <p:cNvPr id="11" name="Диаграмма 10"/>
          <p:cNvSpPr>
            <a:spLocks noGrp="1"/>
          </p:cNvSpPr>
          <p:nvPr>
            <p:ph type="chart" sz="quarter" idx="13"/>
          </p:nvPr>
        </p:nvSpPr>
        <p:spPr>
          <a:xfrm>
            <a:off x="1785918" y="1000108"/>
            <a:ext cx="6715125" cy="4357697"/>
          </a:xfrm>
        </p:spPr>
        <p:txBody>
          <a:bodyPr/>
          <a:lstStyle/>
          <a:p>
            <a:endParaRPr lang="ru-RU" dirty="0"/>
          </a:p>
        </p:txBody>
      </p:sp>
    </p:spTree>
  </p:cSld>
  <p:clrMapOvr>
    <a:masterClrMapping/>
  </p:clrMapOvr>
  <p:transition>
    <p:newsflash/>
    <p:sndAc>
      <p:stSnd>
        <p:snd r:embed="rId1" name="camera.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792288" y="5338782"/>
            <a:ext cx="670880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dirty="0"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
        <p:nvSpPr>
          <p:cNvPr id="11" name="Диаграмма 10"/>
          <p:cNvSpPr>
            <a:spLocks noGrp="1"/>
          </p:cNvSpPr>
          <p:nvPr>
            <p:ph type="chart" sz="quarter" idx="13"/>
          </p:nvPr>
        </p:nvSpPr>
        <p:spPr>
          <a:xfrm>
            <a:off x="1785918" y="428604"/>
            <a:ext cx="6715125" cy="4929201"/>
          </a:xfrm>
        </p:spPr>
        <p:txBody>
          <a:bodyPr/>
          <a:lstStyle/>
          <a:p>
            <a:endParaRPr lang="ru-RU" dirty="0"/>
          </a:p>
        </p:txBody>
      </p:sp>
    </p:spTree>
  </p:cSld>
  <p:clrMapOvr>
    <a:masterClrMapping/>
  </p:clrMapOvr>
  <p:transition>
    <p:newsflash/>
    <p:sndAc>
      <p:stSnd>
        <p:snd r:embed="rId1" name="camera.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72318"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9534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Титульный слайд">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642910" y="2143116"/>
            <a:ext cx="7772400" cy="1857388"/>
          </a:xfrm>
        </p:spPr>
        <p:txBody>
          <a:bodyPr>
            <a:normAutofit/>
          </a:bodyPr>
          <a:lstStyle>
            <a:lvl1pPr>
              <a:defRPr sz="3200" b="0">
                <a:solidFill>
                  <a:schemeClr val="bg1"/>
                </a:solidFill>
                <a:latin typeface="+mj-lt"/>
                <a:cs typeface="Arial" pitchFamily="34" charset="0"/>
              </a:defRPr>
            </a:lvl1pPr>
          </a:lstStyle>
          <a:p>
            <a:r>
              <a:rPr lang="ru-RU" dirty="0" smtClean="0"/>
              <a:t>ОБРАЗЕЦ ЗАГОЛОВКА</a:t>
            </a:r>
            <a:endParaRPr lang="ru-RU" dirty="0"/>
          </a:p>
        </p:txBody>
      </p:sp>
      <p:sp>
        <p:nvSpPr>
          <p:cNvPr id="6" name="Текст 5"/>
          <p:cNvSpPr>
            <a:spLocks noGrp="1"/>
          </p:cNvSpPr>
          <p:nvPr>
            <p:ph type="body" sz="quarter" idx="10"/>
          </p:nvPr>
        </p:nvSpPr>
        <p:spPr>
          <a:xfrm>
            <a:off x="642938" y="4000519"/>
            <a:ext cx="7786687" cy="1857373"/>
          </a:xfrm>
        </p:spPr>
        <p:txBody>
          <a:bodyPr>
            <a:normAutofit/>
          </a:bodyPr>
          <a:lstStyle>
            <a:lvl1pPr algn="ctr">
              <a:buNone/>
              <a:defRPr sz="2800">
                <a:solidFill>
                  <a:srgbClr val="17283D"/>
                </a:solidFill>
              </a:defRPr>
            </a:lvl1pPr>
          </a:lstStyle>
          <a:p>
            <a:pPr lvl="0"/>
            <a:r>
              <a:rPr lang="ru-RU" dirty="0" smtClean="0"/>
              <a:t>Образец текста</a:t>
            </a:r>
          </a:p>
        </p:txBody>
      </p:sp>
    </p:spTree>
  </p:cSld>
  <p:clrMapOvr>
    <a:masterClrMapping/>
  </p:clrMapOvr>
  <p:transition>
    <p:newsflash/>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Титульный слайд">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642910" y="1928802"/>
            <a:ext cx="7772400" cy="1857388"/>
          </a:xfrm>
        </p:spPr>
        <p:txBody>
          <a:bodyPr>
            <a:normAutofit/>
          </a:bodyPr>
          <a:lstStyle>
            <a:lvl1pPr>
              <a:defRPr sz="3200" b="0">
                <a:solidFill>
                  <a:schemeClr val="bg1">
                    <a:lumMod val="95000"/>
                  </a:schemeClr>
                </a:solidFill>
                <a:latin typeface="+mj-lt"/>
                <a:cs typeface="Arial" pitchFamily="34" charset="0"/>
              </a:defRPr>
            </a:lvl1pPr>
          </a:lstStyle>
          <a:p>
            <a:r>
              <a:rPr lang="ru-RU" dirty="0" smtClean="0"/>
              <a:t>ОБРАЗЕЦ ЗАГОЛОВКА</a:t>
            </a:r>
            <a:endParaRPr lang="ru-RU" dirty="0"/>
          </a:p>
        </p:txBody>
      </p:sp>
      <p:sp>
        <p:nvSpPr>
          <p:cNvPr id="6" name="Текст 5"/>
          <p:cNvSpPr>
            <a:spLocks noGrp="1"/>
          </p:cNvSpPr>
          <p:nvPr>
            <p:ph type="body" sz="quarter" idx="10"/>
          </p:nvPr>
        </p:nvSpPr>
        <p:spPr>
          <a:xfrm>
            <a:off x="642938" y="3786190"/>
            <a:ext cx="7786687" cy="1857373"/>
          </a:xfrm>
        </p:spPr>
        <p:txBody>
          <a:bodyPr>
            <a:normAutofit/>
          </a:bodyPr>
          <a:lstStyle>
            <a:lvl1pPr algn="ctr">
              <a:buNone/>
              <a:defRPr sz="2800">
                <a:solidFill>
                  <a:srgbClr val="17283D"/>
                </a:solidFill>
              </a:defRPr>
            </a:lvl1pPr>
          </a:lstStyle>
          <a:p>
            <a:pPr lvl="0"/>
            <a:r>
              <a:rPr lang="ru-RU" dirty="0" smtClean="0"/>
              <a:t>Образец текста</a:t>
            </a:r>
          </a:p>
        </p:txBody>
      </p:sp>
    </p:spTree>
  </p:cSld>
  <p:clrMapOvr>
    <a:masterClrMapping/>
  </p:clrMapOvr>
  <p:transition>
    <p:newsflash/>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lvl1pPr>
              <a:defRPr sz="2400"/>
            </a:lvl1p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747714"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91118"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hasCustomPrompt="1"/>
          </p:nvPr>
        </p:nvSpPr>
        <p:spPr>
          <a:xfrm>
            <a:off x="746126" y="1535113"/>
            <a:ext cx="4040188" cy="639762"/>
          </a:xfrm>
          <a:solidFill>
            <a:srgbClr val="4F81BD"/>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Содержимое 3"/>
          <p:cNvSpPr>
            <a:spLocks noGrp="1"/>
          </p:cNvSpPr>
          <p:nvPr>
            <p:ph sz="half" idx="2"/>
          </p:nvPr>
        </p:nvSpPr>
        <p:spPr>
          <a:xfrm>
            <a:off x="746126"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hasCustomPrompt="1"/>
          </p:nvPr>
        </p:nvSpPr>
        <p:spPr>
          <a:xfrm>
            <a:off x="4887943" y="1535113"/>
            <a:ext cx="4041775" cy="639762"/>
          </a:xfrm>
          <a:solidFill>
            <a:srgbClr val="4F81BD"/>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Содержимое 5"/>
          <p:cNvSpPr>
            <a:spLocks noGrp="1"/>
          </p:cNvSpPr>
          <p:nvPr>
            <p:ph sz="quarter" idx="4"/>
          </p:nvPr>
        </p:nvSpPr>
        <p:spPr>
          <a:xfrm>
            <a:off x="488794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857364"/>
            <a:ext cx="8229600" cy="1143000"/>
          </a:xfrm>
        </p:spPr>
        <p:txBody>
          <a:bodyPr/>
          <a:lstStyle/>
          <a:p>
            <a:r>
              <a:rPr lang="ru-RU" smtClean="0"/>
              <a:t>Образец заголовка</a:t>
            </a:r>
            <a:endParaRPr lang="ru-RU"/>
          </a:p>
        </p:txBody>
      </p:sp>
    </p:spTree>
  </p:cSld>
  <p:clrMapOvr>
    <a:masterClrMapping/>
  </p:clrMapOvr>
  <p:transition>
    <p:newsflash/>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26.05.2023</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transition>
    <p:newsflash/>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t="-1000" b="-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0118" y="274638"/>
            <a:ext cx="8229600" cy="1143000"/>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700118" y="1600200"/>
            <a:ext cx="8229600" cy="452596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723888"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26.05.2023</a:t>
            </a:fld>
            <a:endParaRPr lang="ru-RU" dirty="0"/>
          </a:p>
        </p:txBody>
      </p:sp>
      <p:sp>
        <p:nvSpPr>
          <p:cNvPr id="5" name="Нижний колонтитул 4"/>
          <p:cNvSpPr>
            <a:spLocks noGrp="1"/>
          </p:cNvSpPr>
          <p:nvPr>
            <p:ph type="ftr" sz="quarter" idx="3"/>
          </p:nvPr>
        </p:nvSpPr>
        <p:spPr>
          <a:xfrm>
            <a:off x="3390912"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796118"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62" r:id="rId12"/>
    <p:sldLayoutId id="2147483658" r:id="rId13"/>
    <p:sldLayoutId id="2147483659" r:id="rId14"/>
  </p:sldLayoutIdLst>
  <p:transition>
    <p:newsflash/>
    <p:sndAc>
      <p:stSnd>
        <p:snd r:embed="rId16" name="camera.wav"/>
      </p:stSnd>
    </p:sndAc>
  </p:transition>
  <p:txStyles>
    <p:titleStyle>
      <a:lvl1pPr algn="ctr" defTabSz="914400" rtl="0" eaLnBrk="1" latinLnBrk="0" hangingPunct="1">
        <a:spcBef>
          <a:spcPct val="0"/>
        </a:spcBef>
        <a:buNone/>
        <a:defRPr sz="4000" b="1" kern="1200">
          <a:solidFill>
            <a:srgbClr val="4F81BD"/>
          </a:solidFill>
          <a:latin typeface="+mj-lt"/>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audio" Target="../media/audio1.wav"/><Relationship Id="rId1" Type="http://schemas.openxmlformats.org/officeDocument/2006/relationships/slideLayout" Target="../slideLayouts/slideLayout10.xml"/><Relationship Id="rId4" Type="http://schemas.openxmlformats.org/officeDocument/2006/relationships/chart" Target="../charts/chart16.xml"/></Relationships>
</file>

<file path=ppt/slides/_rels/slide2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audio" Target="../media/audio1.wav"/><Relationship Id="rId1" Type="http://schemas.openxmlformats.org/officeDocument/2006/relationships/slideLayout" Target="../slideLayouts/slideLayout10.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audio" Target="../media/audio1.wav"/><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000240"/>
            <a:ext cx="9144000" cy="2714644"/>
          </a:xfrm>
        </p:spPr>
        <p:txBody>
          <a:bodyPr>
            <a:noAutofit/>
          </a:bodyPr>
          <a:lstStyle/>
          <a:p>
            <a:r>
              <a:rPr lang="en-US" sz="3200" b="1" dirty="0" smtClean="0"/>
              <a:t/>
            </a:r>
            <a:br>
              <a:rPr lang="en-US" sz="3200" b="1" dirty="0" smtClean="0"/>
            </a:br>
            <a:r>
              <a:rPr lang="ru-RU" sz="2800" b="1" dirty="0"/>
              <a:t>Доклад о результатах проведения </a:t>
            </a:r>
            <a:r>
              <a:rPr lang="ru-RU" sz="2800" b="1"/>
              <a:t>социологического </a:t>
            </a:r>
            <a:r>
              <a:rPr lang="ru-RU" sz="2800" b="1" smtClean="0"/>
              <a:t>исследования </a:t>
            </a:r>
            <a:r>
              <a:rPr lang="ru-RU" sz="2800" dirty="0" smtClean="0"/>
              <a:t/>
            </a:r>
            <a:br>
              <a:rPr lang="ru-RU" sz="2800" dirty="0" smtClean="0"/>
            </a:br>
            <a:r>
              <a:rPr lang="ru-RU" sz="2400" dirty="0" smtClean="0"/>
              <a:t>по </a:t>
            </a:r>
            <a:r>
              <a:rPr lang="ru-RU" sz="2400" dirty="0"/>
              <a:t>оценке восприятия населением и предпринимательским сообществом уровня распространенности коррупции в Алтайском крае, а также эффективности антикоррупционной работы, проводимой государственными органами Алтайского края</a:t>
            </a:r>
            <a:r>
              <a:rPr lang="ru-RU" sz="2600" dirty="0" smtClean="0"/>
              <a:t/>
            </a:r>
            <a:br>
              <a:rPr lang="ru-RU" sz="2600" dirty="0" smtClean="0"/>
            </a:br>
            <a:endParaRPr lang="ru-RU" sz="2600" dirty="0"/>
          </a:p>
        </p:txBody>
      </p:sp>
      <p:sp>
        <p:nvSpPr>
          <p:cNvPr id="3" name="Текст 2"/>
          <p:cNvSpPr>
            <a:spLocks noGrp="1"/>
          </p:cNvSpPr>
          <p:nvPr>
            <p:ph type="body" sz="quarter" idx="10"/>
          </p:nvPr>
        </p:nvSpPr>
        <p:spPr>
          <a:xfrm>
            <a:off x="0" y="4869160"/>
            <a:ext cx="9144000" cy="1080120"/>
          </a:xfrm>
        </p:spPr>
        <p:txBody>
          <a:bodyPr>
            <a:noAutofit/>
          </a:bodyPr>
          <a:lstStyle/>
          <a:p>
            <a:r>
              <a:rPr lang="ru-RU" sz="1900" dirty="0"/>
              <a:t>п</a:t>
            </a:r>
            <a:r>
              <a:rPr lang="ru-RU" sz="1900" dirty="0" smtClean="0"/>
              <a:t>одготовлено для </a:t>
            </a:r>
            <a:r>
              <a:rPr lang="ru-RU" sz="1900" dirty="0"/>
              <a:t>Управление делами Губернатора и </a:t>
            </a:r>
          </a:p>
          <a:p>
            <a:r>
              <a:rPr lang="ru-RU" sz="1900" dirty="0"/>
              <a:t>Правительства Алтайского края </a:t>
            </a:r>
          </a:p>
          <a:p>
            <a:r>
              <a:rPr lang="ru-RU" sz="1900" dirty="0"/>
              <a:t>(Государственный контракт № 2023.2944ЭА от 03.04.2023 г.)</a:t>
            </a:r>
          </a:p>
        </p:txBody>
      </p:sp>
      <p:sp>
        <p:nvSpPr>
          <p:cNvPr id="4" name="Текст 2"/>
          <p:cNvSpPr txBox="1">
            <a:spLocks/>
          </p:cNvSpPr>
          <p:nvPr/>
        </p:nvSpPr>
        <p:spPr>
          <a:xfrm>
            <a:off x="0" y="6309320"/>
            <a:ext cx="9144000" cy="360040"/>
          </a:xfrm>
          <a:prstGeom prst="rect">
            <a:avLst/>
          </a:prstGeom>
        </p:spPr>
        <p:txBody>
          <a:bodyPr vert="horz" lIns="91440" tIns="45720" rIns="91440" bIns="45720" rtlCol="0">
            <a:normAutofit fontScale="92500" lnSpcReduction="10000"/>
          </a:bodyPr>
          <a:lstStyle/>
          <a:p>
            <a:pPr marL="342900" lvl="0" indent="-342900" algn="ctr">
              <a:spcBef>
                <a:spcPct val="20000"/>
              </a:spcBef>
              <a:defRPr/>
            </a:pPr>
            <a:r>
              <a:rPr lang="ru-RU" sz="2000" dirty="0">
                <a:solidFill>
                  <a:srgbClr val="17283D"/>
                </a:solidFill>
              </a:rPr>
              <a:t>Иваново – </a:t>
            </a:r>
            <a:r>
              <a:rPr lang="ru-RU" sz="2000" dirty="0" smtClean="0">
                <a:solidFill>
                  <a:srgbClr val="17283D"/>
                </a:solidFill>
              </a:rPr>
              <a:t>Барнаул, 2023 год</a:t>
            </a:r>
            <a:endParaRPr kumimoji="0" lang="ru-RU" sz="2000" b="0" i="0" u="none" strike="noStrike" kern="1200" cap="none" spc="0" normalizeH="0" baseline="0" noProof="0" dirty="0">
              <a:ln>
                <a:noFill/>
              </a:ln>
              <a:solidFill>
                <a:srgbClr val="17283D"/>
              </a:solidFill>
              <a:effectLst/>
              <a:uLnTx/>
              <a:uFillTx/>
              <a:latin typeface="+mn-lt"/>
              <a:ea typeface="+mn-ea"/>
              <a:cs typeface="+mn-cs"/>
            </a:endParaRPr>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85786" y="357166"/>
            <a:ext cx="7889902" cy="5952154"/>
          </a:xfrm>
        </p:spPr>
        <p:txBody>
          <a:bodyPr>
            <a:noAutofit/>
          </a:bodyPr>
          <a:lstStyle/>
          <a:p>
            <a:pPr algn="just"/>
            <a:r>
              <a:rPr lang="ru-RU" sz="1800" dirty="0"/>
              <a:t>Наименьшая вероятность возникновения коррупционной составляющей была отмечена в ситуации при регистрации по месту жительства (85,2% в сумме позиций «никогда» и «редко»). На втором месте стоит регистрация сделок с недвижимостью (79,1%), а на третьем – оформление социальных выплат (76,7%) В </a:t>
            </a:r>
            <a:r>
              <a:rPr lang="ru-RU" sz="1800" dirty="0" err="1"/>
              <a:t>TOP</a:t>
            </a:r>
            <a:r>
              <a:rPr lang="ru-RU" sz="1800" dirty="0"/>
              <a:t>-5 ситуаций и обстоятельств в наименьшей степени подверженных коррупции были отнесены: оформление пенсий и пособий (75,3%) и оформление или получение прав на жилплощадь (75,5%). </a:t>
            </a:r>
            <a:endParaRPr lang="ru-RU" sz="1800" dirty="0" smtClean="0"/>
          </a:p>
          <a:p>
            <a:pPr algn="just"/>
            <a:endParaRPr lang="ru-RU" sz="1800" dirty="0"/>
          </a:p>
          <a:p>
            <a:pPr algn="just"/>
            <a:r>
              <a:rPr lang="ru-RU" sz="1800" dirty="0"/>
              <a:t>Наибольшая вероятность попасть в коррупционную ситуацию, по мнению жителей Алтайского края, возникает при получении бесплатной медицинской помощи. (21,5% в сумме позиций «время от времени», «довольно часто» и «очень часто»). Здесь, вероятнее всего, респонденты воспринимают бесплатную медицинскую помощь как абсолютно бесплатную и такие суждения у них вызывают необходимость оплаты справок, некоторых видов анализов и пр. Также жители региона отмечают наличие вероятности попасть в коррупционную ситуацию при взаимодействии с вузами (17,3%). Около 18% опрошенных указывают на то, что в коррупционную ситуацию можно попасть при урегулировании вопросов с Государственной автоинспекцией</a:t>
            </a:r>
          </a:p>
          <a:p>
            <a:pPr algn="just"/>
            <a:r>
              <a:rPr lang="ru-RU" sz="1800" dirty="0" smtClean="0"/>
              <a:t>.</a:t>
            </a:r>
          </a:p>
          <a:p>
            <a:pPr algn="just"/>
            <a:endParaRPr lang="ru-RU" sz="1800" dirty="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55651" y="333375"/>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kumimoji="0" lang="ru-RU"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Табл. 1.</a:t>
            </a: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lang="ru-RU" sz="1600" dirty="0"/>
              <a:t>Частота попадания населения в коррупционную ситуацию в различных </a:t>
            </a:r>
          </a:p>
          <a:p>
            <a:pPr algn="ctr"/>
            <a:r>
              <a:rPr lang="ru-RU" sz="1600" dirty="0"/>
              <a:t>ситуациях, связанных с взаимодействием с государственными </a:t>
            </a:r>
            <a:r>
              <a:rPr lang="ru-RU" sz="1600" dirty="0" smtClean="0"/>
              <a:t>организациями,</a:t>
            </a:r>
            <a:r>
              <a:rPr lang="ru-RU" sz="1600" i="1" dirty="0" smtClean="0"/>
              <a:t> %</a:t>
            </a:r>
            <a:r>
              <a:rPr kumimoji="0" lang="ru-RU"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232499712"/>
              </p:ext>
            </p:extLst>
          </p:nvPr>
        </p:nvGraphicFramePr>
        <p:xfrm>
          <a:off x="755649" y="918150"/>
          <a:ext cx="7920039" cy="5394340"/>
        </p:xfrm>
        <a:graphic>
          <a:graphicData uri="http://schemas.openxmlformats.org/drawingml/2006/table">
            <a:tbl>
              <a:tblPr firstRow="1" firstCol="1" bandRow="1">
                <a:effectLst>
                  <a:outerShdw blurRad="50800" dist="38100" dir="2700000" algn="tl" rotWithShape="0">
                    <a:prstClr val="black">
                      <a:alpha val="40000"/>
                    </a:prstClr>
                  </a:outerShdw>
                </a:effectLst>
                <a:tableStyleId>{5C22544A-7EE6-4342-B048-85BDC9FD1C3A}</a:tableStyleId>
              </a:tblPr>
              <a:tblGrid>
                <a:gridCol w="4763350">
                  <a:extLst>
                    <a:ext uri="{9D8B030D-6E8A-4147-A177-3AD203B41FA5}">
                      <a16:colId xmlns:a16="http://schemas.microsoft.com/office/drawing/2014/main" val="3916862712"/>
                    </a:ext>
                  </a:extLst>
                </a:gridCol>
                <a:gridCol w="529687">
                  <a:extLst>
                    <a:ext uri="{9D8B030D-6E8A-4147-A177-3AD203B41FA5}">
                      <a16:colId xmlns:a16="http://schemas.microsoft.com/office/drawing/2014/main" val="1049483964"/>
                    </a:ext>
                  </a:extLst>
                </a:gridCol>
                <a:gridCol w="530452">
                  <a:extLst>
                    <a:ext uri="{9D8B030D-6E8A-4147-A177-3AD203B41FA5}">
                      <a16:colId xmlns:a16="http://schemas.microsoft.com/office/drawing/2014/main" val="3696193300"/>
                    </a:ext>
                  </a:extLst>
                </a:gridCol>
                <a:gridCol w="530452">
                  <a:extLst>
                    <a:ext uri="{9D8B030D-6E8A-4147-A177-3AD203B41FA5}">
                      <a16:colId xmlns:a16="http://schemas.microsoft.com/office/drawing/2014/main" val="2356369231"/>
                    </a:ext>
                  </a:extLst>
                </a:gridCol>
                <a:gridCol w="530452">
                  <a:extLst>
                    <a:ext uri="{9D8B030D-6E8A-4147-A177-3AD203B41FA5}">
                      <a16:colId xmlns:a16="http://schemas.microsoft.com/office/drawing/2014/main" val="277724062"/>
                    </a:ext>
                  </a:extLst>
                </a:gridCol>
                <a:gridCol w="526625">
                  <a:extLst>
                    <a:ext uri="{9D8B030D-6E8A-4147-A177-3AD203B41FA5}">
                      <a16:colId xmlns:a16="http://schemas.microsoft.com/office/drawing/2014/main" val="1738452246"/>
                    </a:ext>
                  </a:extLst>
                </a:gridCol>
                <a:gridCol w="509021">
                  <a:extLst>
                    <a:ext uri="{9D8B030D-6E8A-4147-A177-3AD203B41FA5}">
                      <a16:colId xmlns:a16="http://schemas.microsoft.com/office/drawing/2014/main" val="3161766305"/>
                    </a:ext>
                  </a:extLst>
                </a:gridCol>
              </a:tblGrid>
              <a:tr h="361990">
                <a:tc rowSpan="2">
                  <a:txBody>
                    <a:bodyPr/>
                    <a:lstStyle/>
                    <a:p>
                      <a:pPr algn="ctr">
                        <a:spcAft>
                          <a:spcPts val="0"/>
                        </a:spcAft>
                      </a:pPr>
                      <a:r>
                        <a:rPr lang="ru-RU" sz="1200" b="1" dirty="0">
                          <a:solidFill>
                            <a:schemeClr val="bg1"/>
                          </a:solidFill>
                          <a:effectLst/>
                          <a:latin typeface="+mn-lt"/>
                        </a:rPr>
                        <a:t> </a:t>
                      </a:r>
                      <a:r>
                        <a:rPr lang="ru-RU" sz="1200" b="1" dirty="0" smtClean="0">
                          <a:solidFill>
                            <a:schemeClr val="bg1"/>
                          </a:solidFill>
                          <a:effectLst/>
                          <a:latin typeface="+mn-lt"/>
                        </a:rPr>
                        <a:t>Наименование </a:t>
                      </a:r>
                      <a:r>
                        <a:rPr lang="ru-RU" sz="1200" b="1" dirty="0">
                          <a:solidFill>
                            <a:schemeClr val="bg1"/>
                          </a:solidFill>
                          <a:effectLst/>
                          <a:latin typeface="+mn-lt"/>
                        </a:rPr>
                        <a:t>ситуации (обстоятельства)</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6">
                  <a:txBody>
                    <a:bodyPr/>
                    <a:lstStyle/>
                    <a:p>
                      <a:pPr algn="ctr">
                        <a:spcAft>
                          <a:spcPts val="0"/>
                        </a:spcAft>
                      </a:pPr>
                      <a:r>
                        <a:rPr lang="ru-RU" sz="1200" b="1" dirty="0">
                          <a:solidFill>
                            <a:schemeClr val="bg1"/>
                          </a:solidFill>
                          <a:effectLst/>
                          <a:latin typeface="+mn-lt"/>
                        </a:rPr>
                        <a:t>Частота столкновения с коррупционной ситуацией</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065515597"/>
                  </a:ext>
                </a:extLst>
              </a:tr>
              <a:tr h="1038148">
                <a:tc vMerge="1">
                  <a:txBody>
                    <a:bodyPr/>
                    <a:lstStyle/>
                    <a:p>
                      <a:pPr algn="ctr">
                        <a:spcAft>
                          <a:spcPts val="0"/>
                        </a:spcAft>
                      </a:pP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71755" marR="71755" algn="l">
                        <a:spcAft>
                          <a:spcPts val="0"/>
                        </a:spcAft>
                      </a:pPr>
                      <a:r>
                        <a:rPr lang="ru-RU" sz="1200" b="1" dirty="0">
                          <a:solidFill>
                            <a:schemeClr val="bg1"/>
                          </a:solidFill>
                          <a:effectLst/>
                          <a:latin typeface="+mn-lt"/>
                        </a:rPr>
                        <a:t>Никогда</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vert="vert27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marL="71755" marR="71755" algn="l">
                        <a:spcAft>
                          <a:spcPts val="0"/>
                        </a:spcAft>
                      </a:pPr>
                      <a:r>
                        <a:rPr lang="ru-RU" sz="1200" b="1" dirty="0">
                          <a:solidFill>
                            <a:schemeClr val="bg1"/>
                          </a:solidFill>
                          <a:effectLst/>
                          <a:latin typeface="+mn-lt"/>
                        </a:rPr>
                        <a:t>Редко</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vert="vert27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marL="71755" marR="71755" algn="l">
                        <a:spcAft>
                          <a:spcPts val="0"/>
                        </a:spcAft>
                      </a:pPr>
                      <a:r>
                        <a:rPr lang="ru-RU" sz="1200" b="1" dirty="0">
                          <a:solidFill>
                            <a:schemeClr val="bg1"/>
                          </a:solidFill>
                          <a:effectLst/>
                          <a:latin typeface="+mn-lt"/>
                        </a:rPr>
                        <a:t>Время от времени</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vert="vert27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marL="71755" marR="71755" algn="l">
                        <a:spcAft>
                          <a:spcPts val="0"/>
                        </a:spcAft>
                      </a:pPr>
                      <a:r>
                        <a:rPr lang="ru-RU" sz="1200" b="1" dirty="0">
                          <a:solidFill>
                            <a:schemeClr val="bg1"/>
                          </a:solidFill>
                          <a:effectLst/>
                          <a:latin typeface="+mn-lt"/>
                        </a:rPr>
                        <a:t>Довольно часто</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vert="vert27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marL="71755" marR="71755" algn="l">
                        <a:spcAft>
                          <a:spcPts val="0"/>
                        </a:spcAft>
                      </a:pPr>
                      <a:r>
                        <a:rPr lang="ru-RU" sz="1200" b="1" dirty="0">
                          <a:solidFill>
                            <a:schemeClr val="bg1"/>
                          </a:solidFill>
                          <a:effectLst/>
                          <a:latin typeface="+mn-lt"/>
                        </a:rPr>
                        <a:t>Очень часто</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vert="vert27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marL="71755" marR="71755" algn="l">
                        <a:spcAft>
                          <a:spcPts val="0"/>
                        </a:spcAft>
                      </a:pPr>
                      <a:r>
                        <a:rPr lang="ru-RU" sz="1200" b="1" dirty="0">
                          <a:solidFill>
                            <a:schemeClr val="bg1"/>
                          </a:solidFill>
                          <a:effectLst/>
                          <a:latin typeface="+mn-lt"/>
                        </a:rPr>
                        <a:t>Затруднились ответить</a:t>
                      </a:r>
                      <a:endParaRPr lang="ru-RU" sz="1200" b="1" dirty="0">
                        <a:solidFill>
                          <a:schemeClr val="bg1"/>
                        </a:solidFill>
                        <a:effectLst/>
                        <a:latin typeface="+mn-lt"/>
                        <a:ea typeface="Times New Roman" panose="02020603050405020304" pitchFamily="18" charset="0"/>
                        <a:cs typeface="Times New Roman" panose="02020603050405020304" pitchFamily="18" charset="0"/>
                      </a:endParaRPr>
                    </a:p>
                  </a:txBody>
                  <a:tcPr marL="51135" marR="51135" marT="0" marB="0" vert="vert27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132218224"/>
                  </a:ext>
                </a:extLst>
              </a:tr>
              <a:tr h="249402">
                <a:tc>
                  <a:txBody>
                    <a:bodyPr/>
                    <a:lstStyle/>
                    <a:p>
                      <a:pPr algn="l">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Получить регистрацию по месту жительства</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78,0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9,6</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30254604"/>
                  </a:ext>
                </a:extLst>
              </a:tr>
              <a:tr h="249402">
                <a:tc>
                  <a:txBody>
                    <a:bodyPr/>
                    <a:lstStyle/>
                    <a:p>
                      <a:pPr algn="l">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Зарегистрировать сделки с недвижимостью</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69,8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13,6</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4085423588"/>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Социальные выплаты</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69,5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15,9</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2930564601"/>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Пенсии: оформление, пересчёт</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69,3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799951580"/>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Жилплощадь: получить и (или) оформить</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66,8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008610817"/>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Обращение за помощью и защитой в полицию</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65,8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2259151354"/>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Обращение в суд</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65,8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6,2</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17,1</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791735697"/>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Земельный участок для дачи или ведения своего хозяйства</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65,5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17,9</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2434502107"/>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Работа: получить нужную или обеспечить продвижение по службе</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65,2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635663031"/>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Решение проблем в связи с призывом на военную службу</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64,0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153550668"/>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Школа: поступить в нужную школу</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63,0</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12,0</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13,5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447253528"/>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Получить услуги по ремонту</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62,8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15,5</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356790236"/>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Дошкольные учреждения</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61,7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81168902"/>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Урегулировать ситуацию с автоинспекцией</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61,3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9,7</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884156816"/>
                  </a:ext>
                </a:extLst>
              </a:tr>
              <a:tr h="24940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ВУЗ: поступить, перевестись из одного вуза в другой</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9,3</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6,7</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16,2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12761849"/>
                  </a:ext>
                </a:extLst>
              </a:tr>
              <a:tr h="249402">
                <a:tc>
                  <a:txBody>
                    <a:bodyPr/>
                    <a:lstStyle/>
                    <a:p>
                      <a:pPr algn="l">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Получение бесплатной медицинской помощи</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53,3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232712384"/>
                  </a:ext>
                </a:extLst>
              </a:tr>
            </a:tbl>
          </a:graphicData>
        </a:graphic>
      </p:graphicFrame>
    </p:spTree>
    <p:extLst>
      <p:ext uri="{BB962C8B-B14F-4D97-AF65-F5344CB8AC3E}">
        <p14:creationId xmlns:p14="http://schemas.microsoft.com/office/powerpoint/2010/main" val="1935369989"/>
      </p:ext>
    </p:extLst>
  </p:cSld>
  <p:clrMapOvr>
    <a:masterClrMapping/>
  </p:clrMapOvr>
  <p:transition>
    <p:newsflash/>
    <p:sndAc>
      <p:stSnd>
        <p:snd r:embed="rId2" name="camera.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85786" y="357166"/>
            <a:ext cx="7889902" cy="5951559"/>
          </a:xfrm>
        </p:spPr>
        <p:txBody>
          <a:bodyPr>
            <a:noAutofit/>
          </a:bodyPr>
          <a:lstStyle/>
          <a:p>
            <a:pPr algn="just"/>
            <a:r>
              <a:rPr lang="ru-RU" sz="1800" dirty="0"/>
              <a:t>Одной из частных ситуаций, когда жители региона попадают в коррупционную ситуацию, является практика обращения граждан за получением государственных (муниципальных) услуг. Поэтому в нашем исследовании данный аспект проблемы исследован более подробно</a:t>
            </a:r>
            <a:r>
              <a:rPr lang="ru-RU" sz="1800" dirty="0" smtClean="0"/>
              <a:t>.</a:t>
            </a:r>
          </a:p>
          <a:p>
            <a:pPr algn="just"/>
            <a:endParaRPr lang="ru-RU" sz="1800" dirty="0"/>
          </a:p>
          <a:p>
            <a:pPr algn="just"/>
            <a:r>
              <a:rPr lang="ru-RU" sz="1800" dirty="0" smtClean="0"/>
              <a:t>По </a:t>
            </a:r>
            <a:r>
              <a:rPr lang="ru-RU" sz="1800" dirty="0"/>
              <a:t>итогам исследования, вспоминая последний по времени случай обращения в государственные (муниципальные) учреждения, наиболее часто участники опроса называли больницы и поликлиники (получение бесплатной медицинской помощи, прием у врача, лечение и операции) (44,0%). 5,5% жителей Алтайского края обращались за получением социальных выплат.</a:t>
            </a:r>
            <a:endParaRPr lang="ru-RU" sz="1800" dirty="0" smtClean="0"/>
          </a:p>
          <a:p>
            <a:pPr algn="just"/>
            <a:endParaRPr lang="ru-RU" sz="1800" dirty="0"/>
          </a:p>
          <a:p>
            <a:pPr algn="just"/>
            <a:r>
              <a:rPr lang="ru-RU" sz="1800" dirty="0"/>
              <a:t>За последний месяц за получением услуг в государственные (муниципальные) учреждения обращалось 39,7% жителей Алтайского края, при этом, около 1/5 части опрошенных обращались за ними менее 10 дней назад. Еще 30,5 опрошенных обращались в государственные (муниципальные) учреждения от 1 до 6 месяцев </a:t>
            </a:r>
            <a:r>
              <a:rPr lang="ru-RU" sz="1800" dirty="0" smtClean="0"/>
              <a:t>назад.</a:t>
            </a:r>
          </a:p>
          <a:p>
            <a:pPr algn="just"/>
            <a:r>
              <a:rPr lang="ru-RU" sz="1800" dirty="0" smtClean="0"/>
              <a:t> </a:t>
            </a:r>
            <a:endParaRPr lang="ru-RU" sz="1800" dirty="0"/>
          </a:p>
          <a:p>
            <a:pPr algn="just"/>
            <a:r>
              <a:rPr lang="ru-RU" sz="1800" dirty="0"/>
              <a:t>В итоге, можно заключить, что за последний год в государственные и муниципальные учреждения за получением тех или иных услуг обратилось около 85% опрошенных жителей Алтайского края</a:t>
            </a:r>
            <a:r>
              <a:rPr lang="ru-RU" sz="1800" dirty="0" smtClean="0"/>
              <a:t>.</a:t>
            </a:r>
            <a:endParaRPr lang="ru-RU" sz="1800" dirty="0"/>
          </a:p>
          <a:p>
            <a:pPr algn="just"/>
            <a:endParaRPr lang="ru-RU" sz="1800" dirty="0" smtClean="0"/>
          </a:p>
          <a:p>
            <a:pPr algn="just"/>
            <a:endParaRPr lang="ru-RU" sz="1800" dirty="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55650" y="5822932"/>
            <a:ext cx="792961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400" b="1" dirty="0" smtClean="0"/>
              <a:t>Рис. 5. </a:t>
            </a:r>
            <a:r>
              <a:rPr lang="ru-RU" sz="1400" dirty="0"/>
              <a:t>Практика обращения населения в государственные и муниципальные учреждения за получением различного </a:t>
            </a:r>
            <a:r>
              <a:rPr lang="ru-RU" sz="1400" dirty="0" smtClean="0"/>
              <a:t>рода </a:t>
            </a:r>
            <a:r>
              <a:rPr lang="ru-RU" sz="1400" dirty="0"/>
              <a:t>услуг и возникновение коррупционной </a:t>
            </a:r>
            <a:r>
              <a:rPr lang="ru-RU" sz="1400" dirty="0" smtClean="0"/>
              <a:t>ситуации, </a:t>
            </a:r>
            <a:r>
              <a:rPr lang="ru-RU" sz="1400" i="1" dirty="0" smtClean="0"/>
              <a: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Диаграмма 3"/>
          <p:cNvGraphicFramePr/>
          <p:nvPr>
            <p:extLst>
              <p:ext uri="{D42A27DB-BD31-4B8C-83A1-F6EECF244321}">
                <p14:modId xmlns:p14="http://schemas.microsoft.com/office/powerpoint/2010/main" val="3846343447"/>
              </p:ext>
            </p:extLst>
          </p:nvPr>
        </p:nvGraphicFramePr>
        <p:xfrm>
          <a:off x="755650" y="333375"/>
          <a:ext cx="7920038" cy="547189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1200329"/>
          </a:xfrm>
          <a:prstGeom prst="rect">
            <a:avLst/>
          </a:prstGeom>
        </p:spPr>
        <p:txBody>
          <a:bodyPr wrap="square">
            <a:spAutoFit/>
          </a:bodyPr>
          <a:lstStyle/>
          <a:p>
            <a:pPr algn="just"/>
            <a:r>
              <a:rPr lang="ru-RU" dirty="0" smtClean="0"/>
              <a:t>Около 13% жителей Алтайского края когда-либо приходилось оказываться в коррупционной ситуации, когда они понимали, что для решения своей проблемы им нужно дать взятку</a:t>
            </a:r>
            <a:r>
              <a:rPr lang="ru-RU" dirty="0"/>
              <a:t>. Никогда не сталкивались с такой ситуацией </a:t>
            </a:r>
            <a:r>
              <a:rPr lang="ru-RU" dirty="0" smtClean="0"/>
              <a:t>более 80% жителей региона.</a:t>
            </a:r>
            <a:endParaRPr lang="ru-RU" dirty="0"/>
          </a:p>
        </p:txBody>
      </p:sp>
      <p:sp>
        <p:nvSpPr>
          <p:cNvPr id="54273" name="Rectangle 1"/>
          <p:cNvSpPr>
            <a:spLocks noChangeArrowheads="1"/>
          </p:cNvSpPr>
          <p:nvPr/>
        </p:nvSpPr>
        <p:spPr bwMode="auto">
          <a:xfrm>
            <a:off x="755650" y="5418971"/>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600" b="1" dirty="0" smtClean="0"/>
              <a:t>Рис. 6. </a:t>
            </a:r>
            <a:r>
              <a:rPr lang="ru-RU" sz="1600" dirty="0"/>
              <a:t>Коррупционная практика жителей </a:t>
            </a:r>
            <a:r>
              <a:rPr lang="ru-RU" sz="1600" dirty="0" smtClean="0"/>
              <a:t>Алтайского </a:t>
            </a:r>
            <a:r>
              <a:rPr lang="ru-RU" sz="1600" dirty="0"/>
              <a:t>края при обращении в государственные либо муниципальные учреждения, (динамика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6" name="Диаграмма 5"/>
          <p:cNvGraphicFramePr/>
          <p:nvPr>
            <p:extLst>
              <p:ext uri="{D42A27DB-BD31-4B8C-83A1-F6EECF244321}">
                <p14:modId xmlns:p14="http://schemas.microsoft.com/office/powerpoint/2010/main" val="2173548987"/>
              </p:ext>
            </p:extLst>
          </p:nvPr>
        </p:nvGraphicFramePr>
        <p:xfrm>
          <a:off x="1908151" y="1557495"/>
          <a:ext cx="5616624" cy="38614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3693319"/>
          </a:xfrm>
          <a:prstGeom prst="rect">
            <a:avLst/>
          </a:prstGeom>
        </p:spPr>
        <p:txBody>
          <a:bodyPr wrap="square">
            <a:spAutoFit/>
          </a:bodyPr>
          <a:lstStyle/>
          <a:p>
            <a:pPr algn="just"/>
            <a:r>
              <a:rPr lang="ru-RU" dirty="0" smtClean="0"/>
              <a:t>Больше </a:t>
            </a:r>
            <a:r>
              <a:rPr lang="ru-RU" dirty="0"/>
              <a:t>половины респондентов сообщило нам, что за последние год они обращались в медицинские учреждения за получением бесплатной медицинской помощи (52,8%). 1/5 часть участников исследования обращались в органы социальной защиты для оформления социальных выплат, а также а органы государственной </a:t>
            </a:r>
            <a:r>
              <a:rPr lang="ru-RU" dirty="0" smtClean="0"/>
              <a:t>автоинспекции. </a:t>
            </a:r>
            <a:endParaRPr lang="ru-RU" dirty="0"/>
          </a:p>
          <a:p>
            <a:pPr algn="just"/>
            <a:endParaRPr lang="ru-RU" dirty="0" smtClean="0">
              <a:solidFill>
                <a:srgbClr val="FF0000"/>
              </a:solidFill>
            </a:endParaRPr>
          </a:p>
          <a:p>
            <a:pPr algn="just"/>
            <a:r>
              <a:rPr lang="ru-RU" dirty="0" smtClean="0"/>
              <a:t>Помимо </a:t>
            </a:r>
            <a:r>
              <a:rPr lang="ru-RU" dirty="0"/>
              <a:t>факта обращения, в исследовании фиксировался факт попадания жителей Алтайского края в коррупционную ситуации при взаимодействии с тем или иным органом </a:t>
            </a:r>
            <a:r>
              <a:rPr lang="ru-RU" dirty="0" smtClean="0"/>
              <a:t>власти за последний год. </a:t>
            </a:r>
            <a:endParaRPr lang="ru-RU" dirty="0"/>
          </a:p>
          <a:p>
            <a:pPr algn="just"/>
            <a:endParaRPr lang="ru-RU" dirty="0">
              <a:solidFill>
                <a:srgbClr val="FF0000"/>
              </a:solidFill>
            </a:endParaRPr>
          </a:p>
          <a:p>
            <a:pPr algn="just"/>
            <a:r>
              <a:rPr lang="ru-RU" dirty="0" smtClean="0"/>
              <a:t>Наиболее </a:t>
            </a:r>
            <a:r>
              <a:rPr lang="ru-RU" dirty="0"/>
              <a:t>часто в коррупционную ситуацию за последний год жители Алтайского края попадали в медицинских учреждениях (12,8%) и Автоинспекции (10,0%)</a:t>
            </a:r>
            <a:endParaRPr lang="ru-RU" dirty="0">
              <a:solidFill>
                <a:srgbClr val="FF0000"/>
              </a:solidFill>
            </a:endParaRPr>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55650" y="5723950"/>
            <a:ext cx="7920037"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7. </a:t>
            </a:r>
            <a:r>
              <a:rPr lang="ru-RU" sz="1600" dirty="0"/>
              <a:t>Практика обращения жителей за последний год за получением государственных и муниципальных услуг и </a:t>
            </a:r>
            <a:r>
              <a:rPr lang="ru-RU" sz="1600" dirty="0" smtClean="0"/>
              <a:t>попадание </a:t>
            </a:r>
            <a:r>
              <a:rPr lang="ru-RU" sz="1600" dirty="0"/>
              <a:t>при этом в коррупционную </a:t>
            </a:r>
            <a:r>
              <a:rPr lang="ru-RU" sz="1600" dirty="0" smtClean="0"/>
              <a:t>ситуацию, </a:t>
            </a:r>
            <a:r>
              <a:rPr lang="ru-RU" sz="1600" i="1" dirty="0" smtClean="0"/>
              <a:t>%</a:t>
            </a:r>
            <a:r>
              <a:rPr kumimoji="0" lang="ru-RU" sz="1400" b="0" i="0" u="none" strike="noStrike" cap="none" normalizeH="0" baseline="0" dirty="0" smtClean="0">
                <a:ln>
                  <a:noFill/>
                </a:ln>
                <a:solidFill>
                  <a:schemeClr val="tx1"/>
                </a:solidFill>
                <a:effectLst/>
                <a:latin typeface="Arial" pitchFamily="34" charset="0"/>
                <a:cs typeface="Arial" pitchFamily="34" charset="0"/>
              </a:rPr>
              <a:t> </a:t>
            </a:r>
          </a:p>
        </p:txBody>
      </p:sp>
      <p:graphicFrame>
        <p:nvGraphicFramePr>
          <p:cNvPr id="4" name="Диаграмма 3"/>
          <p:cNvGraphicFramePr/>
          <p:nvPr>
            <p:extLst>
              <p:ext uri="{D42A27DB-BD31-4B8C-83A1-F6EECF244321}">
                <p14:modId xmlns:p14="http://schemas.microsoft.com/office/powerpoint/2010/main" val="3992045782"/>
              </p:ext>
            </p:extLst>
          </p:nvPr>
        </p:nvGraphicFramePr>
        <p:xfrm>
          <a:off x="755650" y="333375"/>
          <a:ext cx="7920038" cy="53905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1477328"/>
          </a:xfrm>
          <a:prstGeom prst="rect">
            <a:avLst/>
          </a:prstGeom>
        </p:spPr>
        <p:txBody>
          <a:bodyPr wrap="square">
            <a:spAutoFit/>
          </a:bodyPr>
          <a:lstStyle/>
          <a:p>
            <a:pPr algn="just"/>
            <a:r>
              <a:rPr lang="ru-RU" dirty="0"/>
              <a:t>Касаемо оценки уровня осведомленности населения о мероприятиях, направленных на борьбу с коррупцией и проводимых органами власти, то в той или иной степени о них оказались осведомлены около 70% опрошенных. Однако, при этом, хорошую осведомленность и интерес к подобной информации высказало лишь 9,5% респондентов</a:t>
            </a:r>
            <a:r>
              <a:rPr lang="ru-RU" dirty="0" smtClean="0"/>
              <a:t>.</a:t>
            </a:r>
            <a:endParaRPr lang="ru-RU" dirty="0"/>
          </a:p>
        </p:txBody>
      </p:sp>
      <p:sp>
        <p:nvSpPr>
          <p:cNvPr id="54273" name="Rectangle 1"/>
          <p:cNvSpPr>
            <a:spLocks noChangeArrowheads="1"/>
          </p:cNvSpPr>
          <p:nvPr/>
        </p:nvSpPr>
        <p:spPr bwMode="auto">
          <a:xfrm>
            <a:off x="755650" y="5179081"/>
            <a:ext cx="792003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a:t>
            </a:r>
            <a:r>
              <a:rPr lang="ru-RU" sz="1600" b="1" dirty="0"/>
              <a:t>8</a:t>
            </a:r>
            <a:r>
              <a:rPr lang="ru-RU" sz="1600" b="1" dirty="0" smtClean="0"/>
              <a:t>. </a:t>
            </a:r>
            <a:r>
              <a:rPr lang="ru-RU" dirty="0"/>
              <a:t>Информированность о мерах, которые органы власти принимают для противодействия коррупции</a:t>
            </a:r>
            <a:r>
              <a:rPr lang="ru-RU" sz="1600" dirty="0" smtClean="0"/>
              <a:t>,</a:t>
            </a:r>
            <a:r>
              <a:rPr lang="ru-RU" sz="1600" i="1" dirty="0" smtClean="0"/>
              <a:t> </a:t>
            </a:r>
            <a:r>
              <a:rPr lang="ru-RU" sz="1600" dirty="0" smtClean="0"/>
              <a:t>(</a:t>
            </a:r>
            <a:r>
              <a:rPr lang="ru-RU" sz="1600" dirty="0"/>
              <a:t>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2424286230"/>
              </p:ext>
            </p:extLst>
          </p:nvPr>
        </p:nvGraphicFramePr>
        <p:xfrm>
          <a:off x="1800139" y="1834494"/>
          <a:ext cx="5832648" cy="334458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2585323"/>
          </a:xfrm>
          <a:prstGeom prst="rect">
            <a:avLst/>
          </a:prstGeom>
        </p:spPr>
        <p:txBody>
          <a:bodyPr wrap="square">
            <a:spAutoFit/>
          </a:bodyPr>
          <a:lstStyle/>
          <a:p>
            <a:pPr algn="just"/>
            <a:r>
              <a:rPr lang="ru-RU" dirty="0"/>
              <a:t>Около 40,1% опрошенных (по сумме позиций) полагают, что власти региона стараются в меру своих полномочий бороться с различными коррупционными проявлениями, однако, подчас у них нет для этого достаточных возможностей. Противоположной позиции придерживается 49,6% респондентов. По их мнению, руководство региона не стремиться решать проблемы коррупции, поскольку у него нет на это как желания, так и возможностей. В итоге можно сказать, что для населения Алтайского края в характерно преобладание положительной оценки нацеленности органов власти на борьбу с </a:t>
            </a:r>
            <a:r>
              <a:rPr lang="ru-RU" dirty="0" smtClean="0"/>
              <a:t>коррупцией.</a:t>
            </a:r>
            <a:endParaRPr lang="ru-RU" dirty="0"/>
          </a:p>
        </p:txBody>
      </p:sp>
      <p:sp>
        <p:nvSpPr>
          <p:cNvPr id="54273" name="Rectangle 1"/>
          <p:cNvSpPr>
            <a:spLocks noChangeArrowheads="1"/>
          </p:cNvSpPr>
          <p:nvPr/>
        </p:nvSpPr>
        <p:spPr bwMode="auto">
          <a:xfrm>
            <a:off x="755650" y="5723950"/>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a:t>
            </a:r>
            <a:r>
              <a:rPr lang="ru-RU" sz="1600" b="1" dirty="0"/>
              <a:t>9</a:t>
            </a:r>
            <a:r>
              <a:rPr lang="ru-RU" sz="1600" b="1" dirty="0" smtClean="0"/>
              <a:t>. </a:t>
            </a:r>
            <a:r>
              <a:rPr lang="ru-RU" sz="1600" dirty="0"/>
              <a:t>Оценка эффективности мер борьбы с коррупцией, предпринимаемых руководством региона,</a:t>
            </a:r>
            <a:r>
              <a:rPr lang="ru-RU" sz="1600" i="1" dirty="0" smtClean="0"/>
              <a:t> </a:t>
            </a:r>
            <a:r>
              <a:rPr lang="ru-RU" sz="1600" dirty="0" smtClean="0"/>
              <a:t>(</a:t>
            </a:r>
            <a:r>
              <a:rPr lang="ru-RU" sz="1600" dirty="0"/>
              <a:t>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6" name="Диаграмма 5"/>
          <p:cNvGraphicFramePr/>
          <p:nvPr>
            <p:extLst>
              <p:ext uri="{D42A27DB-BD31-4B8C-83A1-F6EECF244321}">
                <p14:modId xmlns:p14="http://schemas.microsoft.com/office/powerpoint/2010/main" val="1016020781"/>
              </p:ext>
            </p:extLst>
          </p:nvPr>
        </p:nvGraphicFramePr>
        <p:xfrm>
          <a:off x="1439305" y="2942488"/>
          <a:ext cx="6552728" cy="278146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51475" y="1373848"/>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kumimoji="0" lang="ru-RU"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Табл. 2.</a:t>
            </a: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lang="ru-RU" sz="1600" dirty="0"/>
              <a:t>Сводная таблица показателей рынка «бытовой» коррупции в </a:t>
            </a:r>
          </a:p>
          <a:p>
            <a:pPr algn="ctr"/>
            <a:r>
              <a:rPr lang="ru-RU" sz="1600" dirty="0" smtClean="0"/>
              <a:t>Алтайском </a:t>
            </a:r>
            <a:r>
              <a:rPr lang="ru-RU" sz="1600" dirty="0"/>
              <a:t>крае, (динамика </a:t>
            </a:r>
            <a:r>
              <a:rPr lang="ru-RU" sz="1600" dirty="0" smtClean="0"/>
              <a:t>2019-2023 </a:t>
            </a:r>
            <a:r>
              <a:rPr lang="ru-RU" sz="1600" dirty="0"/>
              <a:t>гг.), </a:t>
            </a:r>
            <a:r>
              <a:rPr lang="ru-RU" sz="1600" dirty="0" err="1"/>
              <a:t>абс</a:t>
            </a:r>
            <a:r>
              <a:rPr lang="ru-RU" sz="1600" dirty="0"/>
              <a:t>. числа и %</a:t>
            </a:r>
          </a:p>
        </p:txBody>
      </p:sp>
      <p:sp>
        <p:nvSpPr>
          <p:cNvPr id="5" name="Прямоугольник 4"/>
          <p:cNvSpPr/>
          <p:nvPr/>
        </p:nvSpPr>
        <p:spPr>
          <a:xfrm>
            <a:off x="755650" y="347752"/>
            <a:ext cx="7920038" cy="923330"/>
          </a:xfrm>
          <a:prstGeom prst="rect">
            <a:avLst/>
          </a:prstGeom>
        </p:spPr>
        <p:txBody>
          <a:bodyPr wrap="square">
            <a:spAutoFit/>
          </a:bodyPr>
          <a:lstStyle/>
          <a:p>
            <a:pPr algn="just"/>
            <a:r>
              <a:rPr lang="ru-RU" dirty="0" smtClean="0"/>
              <a:t>Также в соответствии с Техническим заданием на проведение мониторинга нами были рассчитаны показатели «бытовой» коррупции в Алтайском крае. Для удобства восприятия данные показатели были сведены в единую таблицу.</a:t>
            </a:r>
          </a:p>
        </p:txBody>
      </p:sp>
      <p:graphicFrame>
        <p:nvGraphicFramePr>
          <p:cNvPr id="3" name="Таблица 2"/>
          <p:cNvGraphicFramePr>
            <a:graphicFrameLocks noGrp="1"/>
          </p:cNvGraphicFramePr>
          <p:nvPr>
            <p:extLst>
              <p:ext uri="{D42A27DB-BD31-4B8C-83A1-F6EECF244321}">
                <p14:modId xmlns:p14="http://schemas.microsoft.com/office/powerpoint/2010/main" val="2418161595"/>
              </p:ext>
            </p:extLst>
          </p:nvPr>
        </p:nvGraphicFramePr>
        <p:xfrm>
          <a:off x="755651" y="1958623"/>
          <a:ext cx="7915863" cy="4419600"/>
        </p:xfrm>
        <a:graphic>
          <a:graphicData uri="http://schemas.openxmlformats.org/drawingml/2006/table">
            <a:tbl>
              <a:tblPr firstRow="1" firstCol="1" bandRow="1">
                <a:tableStyleId>{5C22544A-7EE6-4342-B048-85BDC9FD1C3A}</a:tableStyleId>
              </a:tblPr>
              <a:tblGrid>
                <a:gridCol w="359965">
                  <a:extLst>
                    <a:ext uri="{9D8B030D-6E8A-4147-A177-3AD203B41FA5}">
                      <a16:colId xmlns:a16="http://schemas.microsoft.com/office/drawing/2014/main" val="3268680151"/>
                    </a:ext>
                  </a:extLst>
                </a:gridCol>
                <a:gridCol w="2526402">
                  <a:extLst>
                    <a:ext uri="{9D8B030D-6E8A-4147-A177-3AD203B41FA5}">
                      <a16:colId xmlns:a16="http://schemas.microsoft.com/office/drawing/2014/main" val="466896425"/>
                    </a:ext>
                  </a:extLst>
                </a:gridCol>
                <a:gridCol w="1005520">
                  <a:extLst>
                    <a:ext uri="{9D8B030D-6E8A-4147-A177-3AD203B41FA5}">
                      <a16:colId xmlns:a16="http://schemas.microsoft.com/office/drawing/2014/main" val="3808866241"/>
                    </a:ext>
                  </a:extLst>
                </a:gridCol>
                <a:gridCol w="1005520">
                  <a:extLst>
                    <a:ext uri="{9D8B030D-6E8A-4147-A177-3AD203B41FA5}">
                      <a16:colId xmlns:a16="http://schemas.microsoft.com/office/drawing/2014/main" val="1460859426"/>
                    </a:ext>
                  </a:extLst>
                </a:gridCol>
                <a:gridCol w="1006152">
                  <a:extLst>
                    <a:ext uri="{9D8B030D-6E8A-4147-A177-3AD203B41FA5}">
                      <a16:colId xmlns:a16="http://schemas.microsoft.com/office/drawing/2014/main" val="2313235682"/>
                    </a:ext>
                  </a:extLst>
                </a:gridCol>
                <a:gridCol w="1006152">
                  <a:extLst>
                    <a:ext uri="{9D8B030D-6E8A-4147-A177-3AD203B41FA5}">
                      <a16:colId xmlns:a16="http://schemas.microsoft.com/office/drawing/2014/main" val="264895610"/>
                    </a:ext>
                  </a:extLst>
                </a:gridCol>
                <a:gridCol w="1006152">
                  <a:extLst>
                    <a:ext uri="{9D8B030D-6E8A-4147-A177-3AD203B41FA5}">
                      <a16:colId xmlns:a16="http://schemas.microsoft.com/office/drawing/2014/main" val="2160763987"/>
                    </a:ext>
                  </a:extLst>
                </a:gridCol>
              </a:tblGrid>
              <a:tr h="127677">
                <a:tc rowSpan="2">
                  <a:txBody>
                    <a:bodyPr/>
                    <a:lstStyle/>
                    <a:p>
                      <a:pPr algn="ctr">
                        <a:spcAft>
                          <a:spcPts val="0"/>
                        </a:spcAft>
                      </a:pPr>
                      <a:r>
                        <a:rPr lang="ru-RU" sz="1000" dirty="0">
                          <a:effectLst/>
                        </a:rPr>
                        <a:t>№ п/п</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rowSpan="2">
                  <a:txBody>
                    <a:bodyPr/>
                    <a:lstStyle/>
                    <a:p>
                      <a:pPr algn="ctr">
                        <a:spcAft>
                          <a:spcPts val="0"/>
                        </a:spcAft>
                      </a:pPr>
                      <a:r>
                        <a:rPr lang="ru-RU" sz="1000" dirty="0">
                          <a:effectLst/>
                        </a:rPr>
                        <a:t>Наименование показателя (индикатора)</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gridSpan="5">
                  <a:txBody>
                    <a:bodyPr/>
                    <a:lstStyle/>
                    <a:p>
                      <a:pPr algn="ctr">
                        <a:spcAft>
                          <a:spcPts val="0"/>
                        </a:spcAft>
                      </a:pPr>
                      <a:r>
                        <a:rPr lang="ru-RU" sz="1000">
                          <a:effectLst/>
                        </a:rPr>
                        <a:t>Значение показателя (индикатора)</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195118199"/>
                  </a:ext>
                </a:extLst>
              </a:tr>
              <a:tr h="127677">
                <a:tc vMerge="1">
                  <a:txBody>
                    <a:bodyPr/>
                    <a:lstStyle/>
                    <a:p>
                      <a:endParaRPr lang="ru-RU"/>
                    </a:p>
                  </a:txBody>
                  <a:tcPr/>
                </a:tc>
                <a:tc vMerge="1">
                  <a:txBody>
                    <a:bodyPr/>
                    <a:lstStyle/>
                    <a:p>
                      <a:endParaRPr lang="ru-RU"/>
                    </a:p>
                  </a:txBody>
                  <a:tcPr/>
                </a:tc>
                <a:tc>
                  <a:txBody>
                    <a:bodyPr/>
                    <a:lstStyle/>
                    <a:p>
                      <a:pPr algn="ctr">
                        <a:spcAft>
                          <a:spcPts val="0"/>
                        </a:spcAft>
                      </a:pPr>
                      <a:r>
                        <a:rPr lang="ru-RU" sz="1000" b="1" i="1" dirty="0">
                          <a:solidFill>
                            <a:schemeClr val="bg1"/>
                          </a:solidFill>
                          <a:effectLst/>
                        </a:rPr>
                        <a:t>2019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2020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2021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2022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2023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61066052"/>
                  </a:ext>
                </a:extLst>
              </a:tr>
              <a:tr h="127677">
                <a:tc>
                  <a:txBody>
                    <a:bodyPr/>
                    <a:lstStyle/>
                    <a:p>
                      <a:pPr algn="ctr">
                        <a:spcAft>
                          <a:spcPts val="0"/>
                        </a:spcAft>
                      </a:pPr>
                      <a:r>
                        <a:rPr lang="ru-RU" sz="1000" dirty="0">
                          <a:solidFill>
                            <a:schemeClr val="tx1"/>
                          </a:solidFill>
                          <a:effectLst/>
                        </a:rPr>
                        <a:t>1</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dirty="0">
                          <a:effectLst/>
                        </a:rPr>
                        <a:t>Риск «бытовой» коррупции</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32,6</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22,7</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17,6</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17,6</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13,2</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463970686"/>
                  </a:ext>
                </a:extLst>
              </a:tr>
              <a:tr h="255353">
                <a:tc>
                  <a:txBody>
                    <a:bodyPr/>
                    <a:lstStyle/>
                    <a:p>
                      <a:pPr algn="ctr">
                        <a:spcAft>
                          <a:spcPts val="0"/>
                        </a:spcAft>
                      </a:pPr>
                      <a:r>
                        <a:rPr lang="ru-RU" sz="1000" dirty="0">
                          <a:solidFill>
                            <a:schemeClr val="tx1"/>
                          </a:solidFill>
                          <a:effectLst/>
                        </a:rPr>
                        <a:t>2</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dirty="0">
                          <a:effectLst/>
                        </a:rPr>
                        <a:t>Вероятность реализации коррупционного сценария в сфере «бытовой» коррупции</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66,4</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64,8</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57,8</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67,9</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63,1</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67914184"/>
                  </a:ext>
                </a:extLst>
              </a:tr>
              <a:tr h="255353">
                <a:tc>
                  <a:txBody>
                    <a:bodyPr/>
                    <a:lstStyle/>
                    <a:p>
                      <a:pPr algn="ctr">
                        <a:spcAft>
                          <a:spcPts val="0"/>
                        </a:spcAft>
                      </a:pPr>
                      <a:r>
                        <a:rPr lang="ru-RU" sz="1000" dirty="0">
                          <a:solidFill>
                            <a:schemeClr val="tx1"/>
                          </a:solidFill>
                          <a:effectLst/>
                        </a:rPr>
                        <a:t>3</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dirty="0">
                          <a:effectLst/>
                        </a:rPr>
                        <a:t>Средний размер взятки в сфере «бытовой» коррупции</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8980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8780,70</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9931,73</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10062,50</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9534,88</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287181036"/>
                  </a:ext>
                </a:extLst>
              </a:tr>
              <a:tr h="255353">
                <a:tc>
                  <a:txBody>
                    <a:bodyPr/>
                    <a:lstStyle/>
                    <a:p>
                      <a:pPr algn="ctr">
                        <a:spcAft>
                          <a:spcPts val="0"/>
                        </a:spcAft>
                      </a:pPr>
                      <a:r>
                        <a:rPr lang="ru-RU" sz="1000" dirty="0">
                          <a:solidFill>
                            <a:schemeClr val="tx1"/>
                          </a:solidFill>
                          <a:effectLst/>
                        </a:rPr>
                        <a:t>4</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Доля коррупционных издержек в среднедушевом доходе Алтайского края</a:t>
                      </a:r>
                      <a:r>
                        <a:rPr lang="ru-RU" sz="1000" strike="sngStrike">
                          <a:effectLst/>
                        </a:rPr>
                        <a:t> </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39,9</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38,2</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41,5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42,2</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37,1</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512669354"/>
                  </a:ext>
                </a:extLst>
              </a:tr>
              <a:tr h="255353">
                <a:tc>
                  <a:txBody>
                    <a:bodyPr/>
                    <a:lstStyle/>
                    <a:p>
                      <a:pPr algn="ctr">
                        <a:spcAft>
                          <a:spcPts val="0"/>
                        </a:spcAft>
                      </a:pPr>
                      <a:r>
                        <a:rPr lang="ru-RU" sz="1000" dirty="0">
                          <a:solidFill>
                            <a:schemeClr val="tx1"/>
                          </a:solidFill>
                          <a:effectLst/>
                        </a:rPr>
                        <a:t>5</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Коррупционный опыт в сфере «бытовой» коррупции</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0,23</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0,23</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0,1950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0,1733</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0,1450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047148531"/>
                  </a:ext>
                </a:extLst>
              </a:tr>
              <a:tr h="255353">
                <a:tc>
                  <a:txBody>
                    <a:bodyPr/>
                    <a:lstStyle/>
                    <a:p>
                      <a:pPr algn="ctr">
                        <a:spcAft>
                          <a:spcPts val="0"/>
                        </a:spcAft>
                      </a:pPr>
                      <a:r>
                        <a:rPr lang="ru-RU" sz="1000" dirty="0">
                          <a:solidFill>
                            <a:schemeClr val="tx1"/>
                          </a:solidFill>
                          <a:effectLst/>
                        </a:rPr>
                        <a:t>6</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dirty="0">
                          <a:effectLst/>
                        </a:rPr>
                        <a:t>Среднее число коррупционных сделок, приходящееся на одного жителя </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0,92</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0,96</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0,88</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0,84</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0,65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174303518"/>
                  </a:ext>
                </a:extLst>
              </a:tr>
              <a:tr h="383030">
                <a:tc>
                  <a:txBody>
                    <a:bodyPr/>
                    <a:lstStyle/>
                    <a:p>
                      <a:pPr algn="ctr">
                        <a:spcAft>
                          <a:spcPts val="0"/>
                        </a:spcAft>
                      </a:pPr>
                      <a:r>
                        <a:rPr lang="ru-RU" sz="1000" dirty="0">
                          <a:solidFill>
                            <a:schemeClr val="tx1"/>
                          </a:solidFill>
                          <a:effectLst/>
                        </a:rPr>
                        <a:t>7</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dirty="0">
                          <a:effectLst/>
                        </a:rPr>
                        <a:t>Среднее количество коррупционных сделок на одного участника коррупционной ситуации</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4,01</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4,1</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4,5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4,8</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4,5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844634336"/>
                  </a:ext>
                </a:extLst>
              </a:tr>
              <a:tr h="255353">
                <a:tc>
                  <a:txBody>
                    <a:bodyPr/>
                    <a:lstStyle/>
                    <a:p>
                      <a:pPr algn="ctr">
                        <a:spcAft>
                          <a:spcPts val="0"/>
                        </a:spcAft>
                      </a:pPr>
                      <a:r>
                        <a:rPr lang="ru-RU" sz="1000" dirty="0">
                          <a:solidFill>
                            <a:schemeClr val="tx1"/>
                          </a:solidFill>
                          <a:effectLst/>
                        </a:rPr>
                        <a:t>8</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spc="-30">
                          <a:effectLst/>
                        </a:rPr>
                        <a:t>Количество кор. сделок в сфере «бытовой» коррупции в Алтайском крае</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6955658,2</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7570233,83</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8182660,02</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8999907,09</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7965730,95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386868317"/>
                  </a:ext>
                </a:extLst>
              </a:tr>
              <a:tr h="255353">
                <a:tc>
                  <a:txBody>
                    <a:bodyPr/>
                    <a:lstStyle/>
                    <a:p>
                      <a:pPr algn="ctr">
                        <a:spcAft>
                          <a:spcPts val="0"/>
                        </a:spcAft>
                      </a:pPr>
                      <a:r>
                        <a:rPr lang="ru-RU" sz="1000">
                          <a:solidFill>
                            <a:schemeClr val="tx1"/>
                          </a:solidFill>
                          <a:effectLst/>
                        </a:rPr>
                        <a:t>9</a:t>
                      </a:r>
                      <a:endParaRPr lang="ru-RU"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Годовой объем «бытовой» коррупции в Алтайском крае</a:t>
                      </a:r>
                      <a:r>
                        <a:rPr lang="ru-RU" sz="1000" strike="sngStrike">
                          <a:effectLst/>
                        </a:rPr>
                        <a:t> </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62461800000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66471952191,08</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81267970019,30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90561565165,58</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75952288720,54</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157990306"/>
                  </a:ext>
                </a:extLst>
              </a:tr>
              <a:tr h="383030">
                <a:tc>
                  <a:txBody>
                    <a:bodyPr/>
                    <a:lstStyle/>
                    <a:p>
                      <a:pPr algn="ctr">
                        <a:spcAft>
                          <a:spcPts val="0"/>
                        </a:spcAft>
                      </a:pPr>
                      <a:r>
                        <a:rPr lang="ru-RU" sz="1000">
                          <a:solidFill>
                            <a:schemeClr val="tx1"/>
                          </a:solidFill>
                          <a:effectLst/>
                        </a:rPr>
                        <a:t>10</a:t>
                      </a:r>
                      <a:endParaRPr lang="ru-RU"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Доля годового объема «бытовой» коррупции в Алтайском крае в валовом региональном продукте</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11,3</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12,04</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13,9</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13,5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9,0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454203363"/>
                  </a:ext>
                </a:extLst>
              </a:tr>
              <a:tr h="255353">
                <a:tc>
                  <a:txBody>
                    <a:bodyPr/>
                    <a:lstStyle/>
                    <a:p>
                      <a:pPr algn="ctr">
                        <a:spcAft>
                          <a:spcPts val="0"/>
                        </a:spcAft>
                      </a:pPr>
                      <a:r>
                        <a:rPr lang="ru-RU" sz="1000">
                          <a:solidFill>
                            <a:schemeClr val="tx1"/>
                          </a:solidFill>
                          <a:effectLst/>
                        </a:rPr>
                        <a:t>11</a:t>
                      </a:r>
                      <a:endParaRPr lang="ru-RU"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Мнение граждан об интенсивности «бытовой» коррупции</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6,3</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14,11</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11,10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dirty="0">
                          <a:effectLst/>
                        </a:rPr>
                        <a:t>8,5</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6,94%</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931937728"/>
                  </a:ext>
                </a:extLst>
              </a:tr>
              <a:tr h="255353">
                <a:tc>
                  <a:txBody>
                    <a:bodyPr/>
                    <a:lstStyle/>
                    <a:p>
                      <a:pPr algn="ctr">
                        <a:spcAft>
                          <a:spcPts val="0"/>
                        </a:spcAft>
                      </a:pPr>
                      <a:r>
                        <a:rPr lang="ru-RU" sz="1000">
                          <a:solidFill>
                            <a:schemeClr val="tx1"/>
                          </a:solidFill>
                          <a:effectLst/>
                        </a:rPr>
                        <a:t>12</a:t>
                      </a:r>
                      <a:endParaRPr lang="ru-RU"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Индикатор уровня «бытовой» коррупции  в Алтайском крае</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0,2039</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0,1853</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0,1683</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0,1603</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0,1199</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227059736"/>
                  </a:ext>
                </a:extLst>
              </a:tr>
              <a:tr h="255353">
                <a:tc>
                  <a:txBody>
                    <a:bodyPr/>
                    <a:lstStyle/>
                    <a:p>
                      <a:pPr algn="ctr">
                        <a:spcAft>
                          <a:spcPts val="0"/>
                        </a:spcAft>
                      </a:pPr>
                      <a:r>
                        <a:rPr lang="ru-RU" sz="1000" dirty="0">
                          <a:solidFill>
                            <a:schemeClr val="tx1"/>
                          </a:solidFill>
                          <a:effectLst/>
                        </a:rPr>
                        <a:t>13</a:t>
                      </a:r>
                      <a:endParaRPr lang="ru-RU"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a:effectLst/>
                        </a:rPr>
                        <a:t>Институциональный индикатор «бытовой» коррупции в Алтайском крае</a:t>
                      </a:r>
                      <a:r>
                        <a:rPr lang="ru-RU" sz="1000" strike="sngStrike">
                          <a:effectLst/>
                        </a:rPr>
                        <a:t> </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0,1678</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0,1954</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0,1562</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a:effectLst/>
                        </a:rPr>
                        <a:t>0,1374</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dirty="0">
                          <a:effectLst/>
                        </a:rPr>
                        <a:t>0,1100</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2223" marR="52223"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699825"/>
                  </a:ext>
                </a:extLst>
              </a:tr>
            </a:tbl>
          </a:graphicData>
        </a:graphic>
      </p:graphicFrame>
    </p:spTree>
    <p:extLst>
      <p:ext uri="{BB962C8B-B14F-4D97-AF65-F5344CB8AC3E}">
        <p14:creationId xmlns:p14="http://schemas.microsoft.com/office/powerpoint/2010/main" val="4186504716"/>
      </p:ext>
    </p:extLst>
  </p:cSld>
  <p:clrMapOvr>
    <a:masterClrMapping/>
  </p:clrMapOvr>
  <p:transition>
    <p:newsflash/>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782877" y="333375"/>
            <a:ext cx="7929618" cy="857256"/>
          </a:xfrm>
          <a:solidFill>
            <a:schemeClr val="accent1"/>
          </a:solidFill>
        </p:spPr>
        <p:txBody>
          <a:bodyPr>
            <a:normAutofit/>
          </a:bodyPr>
          <a:lstStyle/>
          <a:p>
            <a:r>
              <a:rPr lang="ru-RU" sz="2200" dirty="0" smtClean="0">
                <a:solidFill>
                  <a:schemeClr val="bg1"/>
                </a:solidFill>
              </a:rPr>
              <a:t>ОБЩАЯ ХАРАКТЕРИСТИКА ИССЛЕДОВАНИЯ</a:t>
            </a:r>
            <a:endParaRPr lang="ru-RU" sz="2200" dirty="0">
              <a:solidFill>
                <a:schemeClr val="bg1"/>
              </a:solidFill>
            </a:endParaRPr>
          </a:p>
        </p:txBody>
      </p:sp>
      <p:sp>
        <p:nvSpPr>
          <p:cNvPr id="3" name="Содержимое 2"/>
          <p:cNvSpPr>
            <a:spLocks noGrp="1"/>
          </p:cNvSpPr>
          <p:nvPr>
            <p:ph idx="1"/>
          </p:nvPr>
        </p:nvSpPr>
        <p:spPr>
          <a:xfrm>
            <a:off x="785786" y="1428736"/>
            <a:ext cx="7929618" cy="5072098"/>
          </a:xfrm>
        </p:spPr>
        <p:txBody>
          <a:bodyPr>
            <a:noAutofit/>
          </a:bodyPr>
          <a:lstStyle/>
          <a:p>
            <a:pPr algn="just"/>
            <a:r>
              <a:rPr lang="ru-RU" sz="1800" dirty="0"/>
              <a:t>Социологическое исследование на тему: «Организация и проведение социологического исследования в целях оценки уровня коррупции в Алтайском крае» проведено специалистами аналитического агентства «ИМИДЖ-ФАКТОР» в апреле-июне </a:t>
            </a:r>
            <a:r>
              <a:rPr lang="ru-RU" sz="1800" dirty="0" smtClean="0"/>
              <a:t>2023 года </a:t>
            </a:r>
            <a:r>
              <a:rPr lang="ru-RU" sz="1800" dirty="0"/>
              <a:t>по заказу Управление делами Губернатора и Правительства Алтайского края в рамках Государственный контракт № 2023.2944ЭА от 03.04.2023 г..</a:t>
            </a:r>
            <a:endParaRPr lang="ru-RU" sz="1800" dirty="0" smtClean="0"/>
          </a:p>
          <a:p>
            <a:pPr algn="just"/>
            <a:endParaRPr lang="ru-RU" sz="1800" dirty="0" smtClean="0"/>
          </a:p>
          <a:p>
            <a:pPr algn="just"/>
            <a:r>
              <a:rPr lang="ru-RU" sz="1800" dirty="0" smtClean="0"/>
              <a:t>Исследование </a:t>
            </a:r>
            <a:r>
              <a:rPr lang="ru-RU" sz="1800" dirty="0"/>
              <a:t>носило мониторинговый характер и его проведение осуществлялось в строгом соответствии с Техническим заданием Государственному контракту, при этом методология, программа и инструментарий исследования согласовывались с представителями </a:t>
            </a:r>
            <a:r>
              <a:rPr lang="ru-RU" sz="1800" dirty="0" smtClean="0"/>
              <a:t>Заказчика.</a:t>
            </a:r>
          </a:p>
          <a:p>
            <a:pPr algn="just"/>
            <a:endParaRPr lang="ru-RU" sz="1800" dirty="0"/>
          </a:p>
          <a:p>
            <a:pPr algn="just"/>
            <a:r>
              <a:rPr lang="ru-RU" sz="1800" b="1" dirty="0" smtClean="0"/>
              <a:t>Целью </a:t>
            </a:r>
            <a:r>
              <a:rPr lang="ru-RU" sz="1800" b="1" dirty="0"/>
              <a:t>проведения мониторинга </a:t>
            </a:r>
            <a:r>
              <a:rPr lang="ru-RU" sz="1800" dirty="0"/>
              <a:t>оценка уровня, структуры и специфики коррупции в Алтайском крае, а также эффективности принимаемых антикоррупционных мер.</a:t>
            </a:r>
            <a:endParaRPr lang="ru-RU" sz="1800" dirty="0" smtClean="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46069" y="1190631"/>
            <a:ext cx="7929619" cy="870217"/>
          </a:xfrm>
        </p:spPr>
        <p:txBody>
          <a:bodyPr>
            <a:noAutofit/>
          </a:bodyPr>
          <a:lstStyle/>
          <a:p>
            <a:pPr algn="just"/>
            <a:r>
              <a:rPr lang="ru-RU" sz="1800" dirty="0"/>
              <a:t>По мнению бизнес-сообщества, случаев взяточничества практически в 3 раза больше на федеральном уровне (это отметили 32,3% опрошенных), чем на региональном (12,4%) и в 2 раза больше чем на местном (16,0%).</a:t>
            </a:r>
          </a:p>
        </p:txBody>
      </p:sp>
      <p:sp>
        <p:nvSpPr>
          <p:cNvPr id="26625" name="Rectangle 1"/>
          <p:cNvSpPr>
            <a:spLocks noChangeArrowheads="1"/>
          </p:cNvSpPr>
          <p:nvPr/>
        </p:nvSpPr>
        <p:spPr bwMode="auto">
          <a:xfrm>
            <a:off x="756444" y="5013176"/>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600" b="1" dirty="0" smtClean="0"/>
              <a:t>Рис. 10. </a:t>
            </a:r>
            <a:r>
              <a:rPr lang="ru-RU" sz="1600" dirty="0"/>
              <a:t>Распределение ответов на вопрос: «Как Вы считаете, на каком уровне коррупция развита в наибольшей степени</a:t>
            </a:r>
            <a:r>
              <a:rPr lang="ru-RU" sz="1600" dirty="0" smtClean="0"/>
              <a:t>?», (</a:t>
            </a:r>
            <a:r>
              <a:rPr lang="ru-RU" sz="1600" dirty="0"/>
              <a:t>динамика </a:t>
            </a:r>
            <a:r>
              <a:rPr lang="ru-RU" sz="1600" dirty="0" smtClean="0"/>
              <a:t>2019-2023 </a:t>
            </a:r>
            <a:r>
              <a:rPr lang="ru-RU" sz="1600" dirty="0"/>
              <a:t>гг</a:t>
            </a:r>
            <a:r>
              <a:rPr lang="ru-RU" sz="1600" dirty="0" smtClean="0"/>
              <a:t>.),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sp>
        <p:nvSpPr>
          <p:cNvPr id="7" name="Заголовок 3"/>
          <p:cNvSpPr>
            <a:spLocks noGrp="1"/>
          </p:cNvSpPr>
          <p:nvPr>
            <p:ph type="title"/>
          </p:nvPr>
        </p:nvSpPr>
        <p:spPr>
          <a:xfrm>
            <a:off x="746069" y="333375"/>
            <a:ext cx="7929619" cy="857256"/>
          </a:xfrm>
        </p:spPr>
        <p:txBody>
          <a:bodyPr anchor="ctr">
            <a:noAutofit/>
          </a:bodyPr>
          <a:lstStyle/>
          <a:p>
            <a:pPr algn="ctr"/>
            <a:r>
              <a:rPr lang="ru-RU" sz="2200" dirty="0" smtClean="0"/>
              <a:t>ДЕЛОВАЯ КОРРУПЦИЯ В АЛТАЙСКОМ КРАЕ: АНАЛИЗ ВЗАИМОДЕЙСТВИЯ БИЗНЕСА И ВЛАСТИ</a:t>
            </a:r>
            <a:endParaRPr lang="ru-RU" sz="2200" dirty="0"/>
          </a:p>
        </p:txBody>
      </p:sp>
      <p:graphicFrame>
        <p:nvGraphicFramePr>
          <p:cNvPr id="8" name="Диаграмма 7"/>
          <p:cNvGraphicFramePr/>
          <p:nvPr>
            <p:extLst>
              <p:ext uri="{D42A27DB-BD31-4B8C-83A1-F6EECF244321}">
                <p14:modId xmlns:p14="http://schemas.microsoft.com/office/powerpoint/2010/main" val="647509804"/>
              </p:ext>
            </p:extLst>
          </p:nvPr>
        </p:nvGraphicFramePr>
        <p:xfrm>
          <a:off x="1548110" y="2072901"/>
          <a:ext cx="6336705" cy="29402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55650" y="333375"/>
            <a:ext cx="7920037" cy="2308324"/>
          </a:xfrm>
          <a:prstGeom prst="rect">
            <a:avLst/>
          </a:prstGeom>
        </p:spPr>
        <p:txBody>
          <a:bodyPr wrap="square">
            <a:spAutoFit/>
          </a:bodyPr>
          <a:lstStyle/>
          <a:p>
            <a:pPr algn="just"/>
            <a:r>
              <a:rPr lang="ru-RU" dirty="0" smtClean="0"/>
              <a:t>По мнению предпринимателей, </a:t>
            </a:r>
            <a:r>
              <a:rPr lang="ru-RU" dirty="0"/>
              <a:t>уровень коррупции в стране в целом за год вырос больше, чем в регионе или в муниципалитете: 30,3% опрошенных предпринимателей считают, что коррупции в стране стало больше, обратной точки зрения придерживается 22,7% опрошенных. 21,3% предпринимателей полагают, что взяточничества стало больше в регионе, а 18,0% – на местном уровне. При этом доля респондентов, считающих, что уровень коррупции на местном уровне уменьшился, составляет 31,3%, тогда как на региональном уровне таких 25,7</a:t>
            </a:r>
            <a:r>
              <a:rPr lang="ru-RU" dirty="0" smtClean="0"/>
              <a:t>%. </a:t>
            </a:r>
          </a:p>
        </p:txBody>
      </p:sp>
      <p:sp>
        <p:nvSpPr>
          <p:cNvPr id="54273" name="Rectangle 1"/>
          <p:cNvSpPr>
            <a:spLocks noChangeArrowheads="1"/>
          </p:cNvSpPr>
          <p:nvPr/>
        </p:nvSpPr>
        <p:spPr bwMode="auto">
          <a:xfrm>
            <a:off x="765004" y="5733256"/>
            <a:ext cx="7920037"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11. </a:t>
            </a:r>
            <a:r>
              <a:rPr lang="ru-RU" sz="1600" dirty="0" smtClean="0"/>
              <a:t>Оценка предпринимателями динамики уровня коррупции на различных уровнях,</a:t>
            </a:r>
            <a:r>
              <a:rPr lang="ru-RU" sz="1600" i="1" dirty="0" smtClean="0"/>
              <a:t> </a:t>
            </a:r>
            <a:r>
              <a:rPr lang="ru-RU" sz="1600" dirty="0"/>
              <a:t>(динамика </a:t>
            </a:r>
            <a:r>
              <a:rPr lang="ru-RU" sz="1600" dirty="0" smtClean="0"/>
              <a:t>2019-2023 </a:t>
            </a:r>
            <a:r>
              <a:rPr lang="ru-RU" sz="1600" dirty="0"/>
              <a:t>гг</a:t>
            </a:r>
            <a:r>
              <a:rPr lang="ru-RU" sz="1600" dirty="0" smtClean="0"/>
              <a:t>.),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6" name="Диаграмма 5"/>
          <p:cNvGraphicFramePr/>
          <p:nvPr>
            <p:extLst>
              <p:ext uri="{D42A27DB-BD31-4B8C-83A1-F6EECF244321}">
                <p14:modId xmlns:p14="http://schemas.microsoft.com/office/powerpoint/2010/main" val="1935044658"/>
              </p:ext>
            </p:extLst>
          </p:nvPr>
        </p:nvGraphicFramePr>
        <p:xfrm>
          <a:off x="1678761" y="2641698"/>
          <a:ext cx="5786478" cy="309155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4801314"/>
          </a:xfrm>
          <a:prstGeom prst="rect">
            <a:avLst/>
          </a:prstGeom>
        </p:spPr>
        <p:txBody>
          <a:bodyPr wrap="square">
            <a:spAutoFit/>
          </a:bodyPr>
          <a:lstStyle/>
          <a:p>
            <a:pPr algn="just"/>
            <a:r>
              <a:rPr lang="ru-RU" dirty="0"/>
              <a:t>Помимо оценки динамики уровня коррупции на различных уровнях власти, мы попросили представителей бизнес-сообщества оценить ее динамику по различным органам власти </a:t>
            </a:r>
            <a:r>
              <a:rPr lang="ru-RU" dirty="0" smtClean="0"/>
              <a:t>края.</a:t>
            </a:r>
          </a:p>
          <a:p>
            <a:pPr algn="just"/>
            <a:r>
              <a:rPr lang="ru-RU" dirty="0" smtClean="0"/>
              <a:t> </a:t>
            </a:r>
            <a:endParaRPr lang="ru-RU" dirty="0"/>
          </a:p>
          <a:p>
            <a:pPr algn="just"/>
            <a:r>
              <a:rPr lang="ru-RU" dirty="0"/>
              <a:t>Так, по мнению предпринимателей уровень коррупции возрос в судебных органах (21,0%), полиции и органах внутренних дел (17,7%) органах, занимающихся вопросами предоставления в аренду помещений (17,1%), а также в органах по реализации государственной (муниципальной) политики в сфере торговли, питания и услуг (14,8</a:t>
            </a:r>
            <a:r>
              <a:rPr lang="ru-RU" dirty="0" smtClean="0"/>
              <a:t>%).</a:t>
            </a:r>
          </a:p>
          <a:p>
            <a:pPr algn="just"/>
            <a:endParaRPr lang="ru-RU" dirty="0"/>
          </a:p>
          <a:p>
            <a:pPr algn="just"/>
            <a:r>
              <a:rPr lang="ru-RU" dirty="0"/>
              <a:t>Чаще всего на неизменность уровня коррупции представители бизнеса указывают в </a:t>
            </a:r>
            <a:r>
              <a:rPr lang="ru-RU" dirty="0" err="1"/>
              <a:t>Роспотребнадзоре</a:t>
            </a:r>
            <a:r>
              <a:rPr lang="ru-RU" dirty="0"/>
              <a:t> (28,3</a:t>
            </a:r>
            <a:r>
              <a:rPr lang="ru-RU" dirty="0" smtClean="0"/>
              <a:t>%).</a:t>
            </a:r>
          </a:p>
          <a:p>
            <a:pPr algn="just"/>
            <a:endParaRPr lang="ru-RU" dirty="0"/>
          </a:p>
          <a:p>
            <a:pPr algn="just"/>
            <a:r>
              <a:rPr lang="ru-RU" dirty="0"/>
              <a:t>На снижение уровня коррупции, представители бизнеса наиболее часто указывают в налоговых органах (14,4%), органах, занимающихся вопросами предоставления в аренду помещений (14,3%) и </a:t>
            </a:r>
            <a:r>
              <a:rPr lang="ru-RU" dirty="0" err="1"/>
              <a:t>Росреестре</a:t>
            </a:r>
            <a:r>
              <a:rPr lang="ru-RU" dirty="0"/>
              <a:t> (12,9%)</a:t>
            </a:r>
          </a:p>
          <a:p>
            <a:pPr algn="just"/>
            <a:r>
              <a:rPr lang="ru-RU" dirty="0" smtClean="0"/>
              <a:t>.</a:t>
            </a:r>
            <a:endParaRPr lang="ru-RU" dirty="0"/>
          </a:p>
        </p:txBody>
      </p:sp>
    </p:spTree>
    <p:extLst>
      <p:ext uri="{BB962C8B-B14F-4D97-AF65-F5344CB8AC3E}">
        <p14:creationId xmlns:p14="http://schemas.microsoft.com/office/powerpoint/2010/main" val="693116367"/>
      </p:ext>
    </p:extLst>
  </p:cSld>
  <p:clrMapOvr>
    <a:masterClrMapping/>
  </p:clrMapOvr>
  <p:transition>
    <p:newsflash/>
    <p:sndAc>
      <p:stSnd>
        <p:snd r:embed="rId2" name="camera.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55650" y="5747927"/>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12. </a:t>
            </a:r>
            <a:r>
              <a:rPr lang="ru-RU" sz="1600" dirty="0"/>
              <a:t>Оценка предпринимателями </a:t>
            </a:r>
            <a:r>
              <a:rPr lang="ru-RU" sz="1600" dirty="0" smtClean="0"/>
              <a:t>Алтайского </a:t>
            </a:r>
            <a:r>
              <a:rPr lang="ru-RU" sz="1600" dirty="0"/>
              <a:t>края динамики уровня коррупции при взаимодействии с различными органами власти, </a:t>
            </a:r>
            <a:r>
              <a:rPr lang="ru-RU" sz="1600" i="1" dirty="0" smtClean="0"/>
              <a:t>%</a:t>
            </a:r>
            <a:r>
              <a:rPr kumimoji="0" lang="ru-RU" sz="1400" b="0" i="0" u="none" strike="noStrike" cap="none" normalizeH="0" baseline="0" dirty="0" smtClean="0">
                <a:ln>
                  <a:noFill/>
                </a:ln>
                <a:solidFill>
                  <a:schemeClr val="tx1"/>
                </a:solidFill>
                <a:effectLst/>
                <a:latin typeface="Arial" pitchFamily="34" charset="0"/>
                <a:cs typeface="Arial" pitchFamily="34" charset="0"/>
              </a:rPr>
              <a:t> </a:t>
            </a:r>
          </a:p>
        </p:txBody>
      </p:sp>
      <p:graphicFrame>
        <p:nvGraphicFramePr>
          <p:cNvPr id="5" name="Диаграмма 4"/>
          <p:cNvGraphicFramePr/>
          <p:nvPr>
            <p:extLst>
              <p:ext uri="{D42A27DB-BD31-4B8C-83A1-F6EECF244321}">
                <p14:modId xmlns:p14="http://schemas.microsoft.com/office/powerpoint/2010/main" val="3843078692"/>
              </p:ext>
            </p:extLst>
          </p:nvPr>
        </p:nvGraphicFramePr>
        <p:xfrm>
          <a:off x="755650" y="333375"/>
          <a:ext cx="7920038" cy="5399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64447147"/>
      </p:ext>
    </p:extLst>
  </p:cSld>
  <p:clrMapOvr>
    <a:masterClrMapping/>
  </p:clrMapOvr>
  <p:transition>
    <p:newsflash/>
    <p:sndAc>
      <p:stSnd>
        <p:snd r:embed="rId2" name="camera.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55649" y="333375"/>
            <a:ext cx="3372633" cy="5975349"/>
          </a:xfrm>
        </p:spPr>
        <p:txBody>
          <a:bodyPr>
            <a:noAutofit/>
          </a:bodyPr>
          <a:lstStyle/>
          <a:p>
            <a:pPr algn="just"/>
            <a:r>
              <a:rPr lang="ru-RU" sz="1800" dirty="0" smtClean="0"/>
              <a:t>По словам предпринимателей, использовать </a:t>
            </a:r>
            <a:r>
              <a:rPr lang="ru-RU" sz="1800" dirty="0"/>
              <a:t>коррупционные схемы приходится, в основном, для того, чтобы получить тот или иной документ </a:t>
            </a:r>
            <a:r>
              <a:rPr lang="ru-RU" sz="1800" dirty="0" smtClean="0"/>
              <a:t>(24,7%) </a:t>
            </a:r>
            <a:r>
              <a:rPr lang="ru-RU" sz="1800" dirty="0"/>
              <a:t>или обойти невыполнимые или обременительные для организации правила и требования законодательства (18,7% и 16,3% соответственно). </a:t>
            </a:r>
            <a:endParaRPr lang="ru-RU" sz="1800" dirty="0" smtClean="0"/>
          </a:p>
          <a:p>
            <a:pPr algn="just"/>
            <a:endParaRPr lang="ru-RU" sz="1800" dirty="0" smtClean="0"/>
          </a:p>
          <a:p>
            <a:pPr algn="just"/>
            <a:r>
              <a:rPr lang="ru-RU" sz="1800" dirty="0"/>
              <a:t>На неизбежность платежей указывает 7,3% опрошенных представителей бизнеса. 22,3% опрошенных представителей бизнес сообщества не использует в своей работе какие-либо неформальные платежи.</a:t>
            </a:r>
          </a:p>
        </p:txBody>
      </p:sp>
      <p:sp>
        <p:nvSpPr>
          <p:cNvPr id="6147" name="Rectangle 3"/>
          <p:cNvSpPr>
            <a:spLocks noChangeArrowheads="1"/>
          </p:cNvSpPr>
          <p:nvPr/>
        </p:nvSpPr>
        <p:spPr bwMode="auto">
          <a:xfrm>
            <a:off x="4128283" y="5445224"/>
            <a:ext cx="4547405"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13. </a:t>
            </a:r>
            <a:r>
              <a:rPr lang="ru-RU" sz="1600" dirty="0" smtClean="0"/>
              <a:t>Факторы, способствующие, по мнению предпринимателей, развитию коррупции, </a:t>
            </a:r>
          </a:p>
          <a:p>
            <a:pPr algn="ctr"/>
            <a:r>
              <a:rPr lang="ru-RU" sz="1600" dirty="0" smtClean="0"/>
              <a:t>(</a:t>
            </a:r>
            <a:r>
              <a:rPr lang="ru-RU" sz="1600" dirty="0"/>
              <a:t>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1792310732"/>
              </p:ext>
            </p:extLst>
          </p:nvPr>
        </p:nvGraphicFramePr>
        <p:xfrm>
          <a:off x="4128282" y="333374"/>
          <a:ext cx="4547406" cy="51118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55650" y="333375"/>
            <a:ext cx="2664222" cy="4895825"/>
          </a:xfrm>
        </p:spPr>
        <p:txBody>
          <a:bodyPr>
            <a:noAutofit/>
          </a:bodyPr>
          <a:lstStyle/>
          <a:p>
            <a:pPr algn="just"/>
            <a:r>
              <a:rPr lang="ru-RU" sz="1800" dirty="0"/>
              <a:t>По мнению представителей бизнеса, чаще всего незаконные требования к их организации предъявляют налоговые органы (об этом заявили 13,3% опрошенных), полиция и органы внутренних дел (12,0%), а также прокуратура (11,3</a:t>
            </a:r>
            <a:r>
              <a:rPr lang="ru-RU" sz="1800" dirty="0" smtClean="0"/>
              <a:t>%). </a:t>
            </a:r>
          </a:p>
          <a:p>
            <a:pPr algn="just"/>
            <a:endParaRPr lang="ru-RU" sz="1800" dirty="0"/>
          </a:p>
          <a:p>
            <a:pPr algn="just"/>
            <a:r>
              <a:rPr lang="ru-RU" sz="1800" dirty="0"/>
              <a:t>Эти же органы власти входили в </a:t>
            </a:r>
            <a:r>
              <a:rPr lang="ru-RU" sz="1800" dirty="0" err="1"/>
              <a:t>TOP</a:t>
            </a:r>
            <a:r>
              <a:rPr lang="ru-RU" sz="1800" dirty="0"/>
              <a:t>-3 по данному показателю и в прошлом году.</a:t>
            </a:r>
          </a:p>
        </p:txBody>
      </p:sp>
      <p:sp>
        <p:nvSpPr>
          <p:cNvPr id="6147" name="Rectangle 3"/>
          <p:cNvSpPr>
            <a:spLocks noChangeArrowheads="1"/>
          </p:cNvSpPr>
          <p:nvPr/>
        </p:nvSpPr>
        <p:spPr bwMode="auto">
          <a:xfrm>
            <a:off x="3419872" y="5715822"/>
            <a:ext cx="5238839"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14. </a:t>
            </a:r>
            <a:r>
              <a:rPr lang="ru-RU" sz="1600" dirty="0" smtClean="0"/>
              <a:t>Предъявление должностными лицами незаконных требований к организациям,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3003932041"/>
              </p:ext>
            </p:extLst>
          </p:nvPr>
        </p:nvGraphicFramePr>
        <p:xfrm>
          <a:off x="3419872" y="333375"/>
          <a:ext cx="5255816" cy="53824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0807679"/>
      </p:ext>
    </p:extLst>
  </p:cSld>
  <p:clrMapOvr>
    <a:masterClrMapping/>
  </p:clrMapOvr>
  <p:transition>
    <p:newsflash/>
    <p:sndAc>
      <p:stSnd>
        <p:snd r:embed="rId2" name="camera.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4247317"/>
          </a:xfrm>
          <a:prstGeom prst="rect">
            <a:avLst/>
          </a:prstGeom>
        </p:spPr>
        <p:txBody>
          <a:bodyPr wrap="square">
            <a:spAutoFit/>
          </a:bodyPr>
          <a:lstStyle/>
          <a:p>
            <a:pPr algn="just"/>
            <a:r>
              <a:rPr lang="ru-RU" dirty="0" smtClean="0"/>
              <a:t>Инструментарий исследования также предполагал выяснение частоты возникновения ситуации, когда представителям бизнеса</a:t>
            </a:r>
            <a:r>
              <a:rPr lang="ru-RU" dirty="0"/>
              <a:t> приходилось оказывать влияние на чиновников посредством неформальных платежей (давать взятки</a:t>
            </a:r>
            <a:r>
              <a:rPr lang="ru-RU" dirty="0" smtClean="0"/>
              <a:t>) и того, </a:t>
            </a:r>
            <a:r>
              <a:rPr lang="ru-RU" dirty="0"/>
              <a:t>в каких государственных структурах </a:t>
            </a:r>
            <a:r>
              <a:rPr lang="ru-RU" dirty="0" smtClean="0"/>
              <a:t>это происходило. </a:t>
            </a:r>
          </a:p>
          <a:p>
            <a:pPr algn="just"/>
            <a:endParaRPr lang="ru-RU" dirty="0"/>
          </a:p>
          <a:p>
            <a:pPr algn="just"/>
            <a:r>
              <a:rPr lang="ru-RU" dirty="0" smtClean="0"/>
              <a:t>Результаты исследования свидетельствуют о том, что </a:t>
            </a:r>
            <a:r>
              <a:rPr lang="ru-RU" dirty="0"/>
              <a:t>повышен коррупционный потенциал в таких структурах как органы по реализации государственной политики в сфере торговли, питания и услуг (28,4% опрошенных предпринимателей отметили, что с той или иной частотой вынуждены давать за ту или иную услугу неформальное вознаграждение чиновникам из этой сферы), а также полиция и органы внутренних дел (22,8%). 22,4% предпринимателей указали на необходимость неформальных платежей при взаимодействии с органами по архитектуре и строительству</a:t>
            </a:r>
            <a:r>
              <a:rPr lang="ru-RU" dirty="0" smtClean="0"/>
              <a:t>.</a:t>
            </a:r>
          </a:p>
          <a:p>
            <a:pPr algn="just"/>
            <a:endParaRPr lang="ru-RU" dirty="0"/>
          </a:p>
          <a:p>
            <a:pPr algn="just"/>
            <a:r>
              <a:rPr lang="ru-RU" dirty="0" smtClean="0"/>
              <a:t>Минимально </a:t>
            </a:r>
            <a:r>
              <a:rPr lang="ru-RU" dirty="0"/>
              <a:t>коррупции подвержены налоговые органы и </a:t>
            </a:r>
            <a:r>
              <a:rPr lang="ru-RU" dirty="0" err="1"/>
              <a:t>р</a:t>
            </a:r>
            <a:r>
              <a:rPr lang="ru-RU" dirty="0" err="1" smtClean="0"/>
              <a:t>осреестр</a:t>
            </a:r>
            <a:r>
              <a:rPr lang="ru-RU" dirty="0" smtClean="0"/>
              <a:t>.</a:t>
            </a:r>
            <a:endParaRPr lang="ru-RU" dirty="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55650" y="333375"/>
            <a:ext cx="792003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kumimoji="0" lang="ru-RU"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Табл. 3.</a:t>
            </a: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lang="ru-RU" sz="1600" dirty="0"/>
              <a:t>Распределение ответов на вопрос: «Насколько часто организации (предприятия, фирмы, бизнес) Вашей отрасли, по размерам схожие с Вашей, вынуждены оказывать влияние на действия (бездействие) должностных лиц указанных органов власти посредством осуществления неформальных прямых </a:t>
            </a:r>
          </a:p>
          <a:p>
            <a:pPr algn="ctr"/>
            <a:r>
              <a:rPr lang="ru-RU" sz="1600" dirty="0"/>
              <a:t>и (или) скрытых платежей</a:t>
            </a:r>
            <a:r>
              <a:rPr lang="ru-RU" sz="1600" dirty="0" smtClean="0"/>
              <a:t>?»,</a:t>
            </a:r>
            <a:r>
              <a:rPr lang="ru-RU" sz="1600" i="1" dirty="0" smtClean="0"/>
              <a:t> %</a:t>
            </a:r>
            <a:r>
              <a:rPr kumimoji="0" lang="ru-RU"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603307306"/>
              </p:ext>
            </p:extLst>
          </p:nvPr>
        </p:nvGraphicFramePr>
        <p:xfrm>
          <a:off x="755648" y="1656814"/>
          <a:ext cx="7920039" cy="4659818"/>
        </p:xfrm>
        <a:graphic>
          <a:graphicData uri="http://schemas.openxmlformats.org/drawingml/2006/table">
            <a:tbl>
              <a:tblPr firstRow="1" firstCol="1" bandRow="1">
                <a:effectLst>
                  <a:outerShdw blurRad="50800" dist="38100" dir="2700000" algn="tl" rotWithShape="0">
                    <a:prstClr val="black">
                      <a:alpha val="40000"/>
                    </a:prstClr>
                  </a:outerShdw>
                </a:effectLst>
                <a:tableStyleId>{5C22544A-7EE6-4342-B048-85BDC9FD1C3A}</a:tableStyleId>
              </a:tblPr>
              <a:tblGrid>
                <a:gridCol w="4547670">
                  <a:extLst>
                    <a:ext uri="{9D8B030D-6E8A-4147-A177-3AD203B41FA5}">
                      <a16:colId xmlns:a16="http://schemas.microsoft.com/office/drawing/2014/main" val="959026148"/>
                    </a:ext>
                  </a:extLst>
                </a:gridCol>
                <a:gridCol w="605174">
                  <a:extLst>
                    <a:ext uri="{9D8B030D-6E8A-4147-A177-3AD203B41FA5}">
                      <a16:colId xmlns:a16="http://schemas.microsoft.com/office/drawing/2014/main" val="1188488946"/>
                    </a:ext>
                  </a:extLst>
                </a:gridCol>
                <a:gridCol w="451828">
                  <a:extLst>
                    <a:ext uri="{9D8B030D-6E8A-4147-A177-3AD203B41FA5}">
                      <a16:colId xmlns:a16="http://schemas.microsoft.com/office/drawing/2014/main" val="3594611841"/>
                    </a:ext>
                  </a:extLst>
                </a:gridCol>
                <a:gridCol w="771789">
                  <a:extLst>
                    <a:ext uri="{9D8B030D-6E8A-4147-A177-3AD203B41FA5}">
                      <a16:colId xmlns:a16="http://schemas.microsoft.com/office/drawing/2014/main" val="3083486124"/>
                    </a:ext>
                  </a:extLst>
                </a:gridCol>
                <a:gridCol w="771789">
                  <a:extLst>
                    <a:ext uri="{9D8B030D-6E8A-4147-A177-3AD203B41FA5}">
                      <a16:colId xmlns:a16="http://schemas.microsoft.com/office/drawing/2014/main" val="364518758"/>
                    </a:ext>
                  </a:extLst>
                </a:gridCol>
                <a:gridCol w="771789">
                  <a:extLst>
                    <a:ext uri="{9D8B030D-6E8A-4147-A177-3AD203B41FA5}">
                      <a16:colId xmlns:a16="http://schemas.microsoft.com/office/drawing/2014/main" val="2306884979"/>
                    </a:ext>
                  </a:extLst>
                </a:gridCol>
              </a:tblGrid>
              <a:tr h="1178510">
                <a:tc>
                  <a:txBody>
                    <a:bodyPr/>
                    <a:lstStyle/>
                    <a:p>
                      <a:pPr algn="just">
                        <a:spcAft>
                          <a:spcPts val="0"/>
                        </a:spcAft>
                      </a:pPr>
                      <a:r>
                        <a:rPr lang="ru-RU" sz="1200" dirty="0">
                          <a:effectLst/>
                        </a:rPr>
                        <a:t>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1796" marR="61796" marT="0" marB="0">
                    <a:lnL w="12700" cmpd="sng">
                      <a:noFill/>
                    </a:lnL>
                    <a:lnR w="190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a:txBody>
                    <a:bodyPr/>
                    <a:lstStyle/>
                    <a:p>
                      <a:pPr marL="71755" marR="71755" algn="l">
                        <a:spcAft>
                          <a:spcPts val="0"/>
                        </a:spcAft>
                      </a:pPr>
                      <a:r>
                        <a:rPr lang="ru-RU" sz="1200">
                          <a:effectLst/>
                        </a:rPr>
                        <a:t>Регулярно, 1 раз в год</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1796" marR="61796" marT="0" marB="0" vert="vert27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a:txBody>
                    <a:bodyPr/>
                    <a:lstStyle/>
                    <a:p>
                      <a:pPr marL="71755" marR="71755" algn="l">
                        <a:spcAft>
                          <a:spcPts val="0"/>
                        </a:spcAft>
                      </a:pPr>
                      <a:r>
                        <a:rPr lang="ru-RU" sz="1200">
                          <a:effectLst/>
                        </a:rPr>
                        <a:t>1 раз в квартал</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1796" marR="61796" marT="0" marB="0" vert="vert27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a:txBody>
                    <a:bodyPr/>
                    <a:lstStyle/>
                    <a:p>
                      <a:pPr marL="71755" marR="71755" algn="l">
                        <a:spcAft>
                          <a:spcPts val="0"/>
                        </a:spcAft>
                      </a:pPr>
                      <a:r>
                        <a:rPr lang="ru-RU" sz="1200">
                          <a:effectLst/>
                        </a:rPr>
                        <a:t>Эпизодически, 1 раз в этом году</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1796" marR="61796" marT="0" marB="0" vert="vert27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a:txBody>
                    <a:bodyPr/>
                    <a:lstStyle/>
                    <a:p>
                      <a:pPr marL="71755" marR="71755" algn="l">
                        <a:spcAft>
                          <a:spcPts val="0"/>
                        </a:spcAft>
                      </a:pPr>
                      <a:r>
                        <a:rPr lang="ru-RU" sz="1200">
                          <a:effectLst/>
                        </a:rPr>
                        <a:t>Эпизодически, 2 и более раз в этом году</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1796" marR="61796" marT="0" marB="0" vert="vert27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a:txBody>
                    <a:bodyPr/>
                    <a:lstStyle/>
                    <a:p>
                      <a:pPr marL="71755" marR="71755" algn="l">
                        <a:spcAft>
                          <a:spcPts val="0"/>
                        </a:spcAft>
                      </a:pPr>
                      <a:r>
                        <a:rPr lang="ru-RU" sz="1200">
                          <a:effectLst/>
                        </a:rPr>
                        <a:t>Неформальных платежей не было</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1796" marR="61796" marT="0" marB="0" vert="vert270" anchor="ctr">
                    <a:lnL w="19050" cap="flat" cmpd="sng" algn="ctr">
                      <a:no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507571026"/>
                  </a:ext>
                </a:extLst>
              </a:tr>
              <a:tr h="182089">
                <a:tc>
                  <a:txBody>
                    <a:bodyPr/>
                    <a:lstStyle/>
                    <a:p>
                      <a:pPr algn="l">
                        <a:spcAft>
                          <a:spcPts val="0"/>
                        </a:spcAft>
                      </a:pPr>
                      <a:r>
                        <a:rPr lang="ru-RU" sz="1200" b="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Росреестр</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3,6</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4,3</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88,6</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959324736"/>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Налоговые органы</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5,1</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89,2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120409865"/>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Прокуратура</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4,8</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86,8</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542261835"/>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Роспотребнадзор</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4,4</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83,9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585134261"/>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ФАС России</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7,8</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4,4</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86,7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916013169"/>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Судебные органы</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3,5</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83,2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743216798"/>
                  </a:ext>
                </a:extLst>
              </a:tr>
              <a:tr h="364179">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занимающиеся предоставлением в аренду помещений, находящихся в государственной (муниципальной) собственности</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4,8</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80,0</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199124549"/>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Ростехнадзор</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6,6</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5,3</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83,5</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4165711356"/>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противопожарного надзора, МЧС</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6,3</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0,0</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82,0</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43618352"/>
                  </a:ext>
                </a:extLst>
              </a:tr>
              <a:tr h="364179">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занимающиеся вопросами предоставления земельных участков</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5,9</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82,3</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4178371541"/>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по охране природных ресурсов и окружающей среды</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10,1</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6,1</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80,4</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894715034"/>
                  </a:ext>
                </a:extLst>
              </a:tr>
              <a:tr h="182089">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по охране труда</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7,3</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7,3</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4,5</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548310120"/>
                  </a:ext>
                </a:extLst>
              </a:tr>
              <a:tr h="182089">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Иные органы</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10,4</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3,7</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2,5</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5,5</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77,9</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434886718"/>
                  </a:ext>
                </a:extLst>
              </a:tr>
              <a:tr h="183612">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по архитектуре и строительству (БТИ и др.)</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10,3</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5,2</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2,6</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4,3</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77,6</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885900859"/>
                  </a:ext>
                </a:extLst>
              </a:tr>
              <a:tr h="182089">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Полиция, органы внутренних дел</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7,0</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5,7</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4,4</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77,2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771294851"/>
                  </a:ext>
                </a:extLst>
              </a:tr>
              <a:tr h="364179">
                <a:tc>
                  <a:txBody>
                    <a:bodyPr/>
                    <a:lstStyle/>
                    <a:p>
                      <a:pPr algn="l">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Органы по реализации государственной (муниципальной) политики в сфере торговли, питания и услуг</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200" b="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6,8</a:t>
                      </a:r>
                      <a:endParaRPr lang="ru-R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71,6</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905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46513833"/>
                  </a:ext>
                </a:extLst>
              </a:tr>
            </a:tbl>
          </a:graphicData>
        </a:graphic>
      </p:graphicFrame>
    </p:spTree>
    <p:extLst>
      <p:ext uri="{BB962C8B-B14F-4D97-AF65-F5344CB8AC3E}">
        <p14:creationId xmlns:p14="http://schemas.microsoft.com/office/powerpoint/2010/main" val="2670377422"/>
      </p:ext>
    </p:extLst>
  </p:cSld>
  <p:clrMapOvr>
    <a:masterClrMapping/>
  </p:clrMapOvr>
  <p:transition>
    <p:newsflash/>
    <p:sndAc>
      <p:stSnd>
        <p:snd r:embed="rId2" name="camera.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1477328"/>
          </a:xfrm>
          <a:prstGeom prst="rect">
            <a:avLst/>
          </a:prstGeom>
        </p:spPr>
        <p:txBody>
          <a:bodyPr wrap="square">
            <a:spAutoFit/>
          </a:bodyPr>
          <a:lstStyle/>
          <a:p>
            <a:pPr algn="just"/>
            <a:r>
              <a:rPr lang="ru-RU" dirty="0" smtClean="0"/>
              <a:t>В государственных </a:t>
            </a:r>
            <a:r>
              <a:rPr lang="ru-RU" dirty="0"/>
              <a:t>закупках участвовали </a:t>
            </a:r>
            <a:r>
              <a:rPr lang="ru-RU" dirty="0" smtClean="0"/>
              <a:t>22,3% </a:t>
            </a:r>
            <a:r>
              <a:rPr lang="ru-RU" dirty="0"/>
              <a:t>опрошенных </a:t>
            </a:r>
            <a:r>
              <a:rPr lang="ru-RU" dirty="0" smtClean="0"/>
              <a:t>представителей бизнеса. </a:t>
            </a:r>
            <a:r>
              <a:rPr lang="ru-RU" dirty="0"/>
              <a:t>При этом, наибольшее число респондентов участвовали в конкурсах на муниципальном уровне (14,7%). Необходимо отметить, что с 2019 года постепенно увеличивается доля представителей бизнеса, участвовавших в конкурсах на муниципальном уровне</a:t>
            </a:r>
            <a:r>
              <a:rPr lang="ru-RU" dirty="0" smtClean="0"/>
              <a:t>.  </a:t>
            </a:r>
          </a:p>
        </p:txBody>
      </p:sp>
      <p:sp>
        <p:nvSpPr>
          <p:cNvPr id="54273" name="Rectangle 1"/>
          <p:cNvSpPr>
            <a:spLocks noChangeArrowheads="1"/>
          </p:cNvSpPr>
          <p:nvPr/>
        </p:nvSpPr>
        <p:spPr bwMode="auto">
          <a:xfrm>
            <a:off x="755650" y="5723950"/>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15. </a:t>
            </a:r>
            <a:r>
              <a:rPr lang="ru-RU" sz="1600" dirty="0"/>
              <a:t>Участие в конкурсах на получение государственного (муниципального) контракта, заказа в текущем году, (динамика </a:t>
            </a:r>
            <a:r>
              <a:rPr lang="ru-RU" sz="1600" dirty="0" smtClean="0"/>
              <a:t>2019-2023 </a:t>
            </a:r>
            <a:r>
              <a:rPr lang="ru-RU" sz="1600" dirty="0"/>
              <a:t>гг.), %</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341495055"/>
              </p:ext>
            </p:extLst>
          </p:nvPr>
        </p:nvGraphicFramePr>
        <p:xfrm>
          <a:off x="1634393" y="1834494"/>
          <a:ext cx="6192688" cy="31786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Диаграмма 5"/>
          <p:cNvGraphicFramePr/>
          <p:nvPr>
            <p:extLst>
              <p:ext uri="{D42A27DB-BD31-4B8C-83A1-F6EECF244321}">
                <p14:modId xmlns:p14="http://schemas.microsoft.com/office/powerpoint/2010/main" val="1131242809"/>
              </p:ext>
            </p:extLst>
          </p:nvPr>
        </p:nvGraphicFramePr>
        <p:xfrm>
          <a:off x="1634393" y="1834494"/>
          <a:ext cx="6192688" cy="38894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67927806"/>
      </p:ext>
    </p:extLst>
  </p:cSld>
  <p:clrMapOvr>
    <a:masterClrMapping/>
  </p:clrMapOvr>
  <p:transition>
    <p:newsflash/>
    <p:sndAc>
      <p:stSnd>
        <p:snd r:embed="rId2" name="camera.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33375"/>
            <a:ext cx="7889902" cy="1754326"/>
          </a:xfrm>
          <a:prstGeom prst="rect">
            <a:avLst/>
          </a:prstGeom>
        </p:spPr>
        <p:txBody>
          <a:bodyPr wrap="square">
            <a:spAutoFit/>
          </a:bodyPr>
          <a:lstStyle/>
          <a:p>
            <a:pPr algn="just"/>
            <a:r>
              <a:rPr lang="ru-RU" dirty="0"/>
              <a:t>Что касается количества контрактов, полученных предпринимателями в этом году, то более 3-х контрактов чаще получали предприниматели на муниципальном уровне (19,4%), при этом, на муниципальном уровне суммарно участниками исследования получено наибольшее число контрактов (25,4% опрошенных бизнесменов получили 1 контракт, а еще 7,4% – 2 контракта)</a:t>
            </a:r>
            <a:r>
              <a:rPr lang="ru-RU" dirty="0" smtClean="0"/>
              <a:t>. </a:t>
            </a:r>
          </a:p>
        </p:txBody>
      </p:sp>
      <p:sp>
        <p:nvSpPr>
          <p:cNvPr id="54273" name="Rectangle 1"/>
          <p:cNvSpPr>
            <a:spLocks noChangeArrowheads="1"/>
          </p:cNvSpPr>
          <p:nvPr/>
        </p:nvSpPr>
        <p:spPr bwMode="auto">
          <a:xfrm>
            <a:off x="755650" y="5655126"/>
            <a:ext cx="792003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16. </a:t>
            </a:r>
            <a:r>
              <a:rPr lang="ru-RU" dirty="0"/>
              <a:t>Получение в текущем году государственных (муниципальных) контрактов, заказов от заказчиков различного уровня</a:t>
            </a:r>
            <a:r>
              <a:rPr lang="ru-RU" sz="1600" dirty="0" smtClean="0"/>
              <a:t>,</a:t>
            </a:r>
            <a:r>
              <a:rPr lang="ru-RU" sz="1600" i="1" dirty="0" smtClean="0"/>
              <a:t> </a:t>
            </a:r>
            <a:r>
              <a:rPr lang="ru-RU" sz="1600" dirty="0"/>
              <a:t>(динамика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1421730095"/>
              </p:ext>
            </p:extLst>
          </p:nvPr>
        </p:nvGraphicFramePr>
        <p:xfrm>
          <a:off x="2015369" y="2084068"/>
          <a:ext cx="5400600" cy="35746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650" y="355117"/>
            <a:ext cx="7920038" cy="4658060"/>
          </a:xfrm>
        </p:spPr>
        <p:txBody>
          <a:bodyPr>
            <a:noAutofit/>
          </a:bodyPr>
          <a:lstStyle/>
          <a:p>
            <a:pPr>
              <a:buNone/>
            </a:pPr>
            <a:r>
              <a:rPr lang="ru-RU" sz="1800" b="1" dirty="0"/>
              <a:t>В ходе проведения мониторинга решались следующие задачи</a:t>
            </a:r>
            <a:r>
              <a:rPr lang="ru-RU" sz="1800" b="1" dirty="0" smtClean="0"/>
              <a:t>:</a:t>
            </a:r>
          </a:p>
          <a:p>
            <a:pPr algn="just"/>
            <a:r>
              <a:rPr lang="ru-RU" sz="1800" dirty="0" smtClean="0"/>
              <a:t>выявление </a:t>
            </a:r>
            <a:r>
              <a:rPr lang="ru-RU" sz="1800" dirty="0"/>
              <a:t>фактических значений параметров оценки коррупции, в том числе уровня коррупции, в Алтайском </a:t>
            </a:r>
            <a:r>
              <a:rPr lang="ru-RU" sz="1800" dirty="0" smtClean="0"/>
              <a:t>крае;</a:t>
            </a:r>
          </a:p>
          <a:p>
            <a:pPr algn="just"/>
            <a:r>
              <a:rPr lang="ru-RU" sz="1800" dirty="0" smtClean="0"/>
              <a:t>проведение </a:t>
            </a:r>
            <a:r>
              <a:rPr lang="ru-RU" sz="1800" dirty="0"/>
              <a:t>качественно-количественной оценки коррупции в Алтайском крае по предусмотренным аналитическим </a:t>
            </a:r>
            <a:r>
              <a:rPr lang="ru-RU" sz="1800" dirty="0" smtClean="0"/>
              <a:t>направлениям;</a:t>
            </a:r>
          </a:p>
          <a:p>
            <a:pPr algn="just"/>
            <a:r>
              <a:rPr lang="ru-RU" sz="1800" dirty="0" smtClean="0"/>
              <a:t>выявление </a:t>
            </a:r>
            <a:r>
              <a:rPr lang="ru-RU" sz="1800" dirty="0"/>
              <a:t>и описание структуры коррупции в Алтайском </a:t>
            </a:r>
            <a:r>
              <a:rPr lang="ru-RU" sz="1800" dirty="0" smtClean="0"/>
              <a:t>крае;</a:t>
            </a:r>
          </a:p>
          <a:p>
            <a:pPr algn="just"/>
            <a:r>
              <a:rPr lang="ru-RU" sz="1800" dirty="0" smtClean="0"/>
              <a:t>выявление </a:t>
            </a:r>
            <a:r>
              <a:rPr lang="ru-RU" sz="1800" dirty="0"/>
              <a:t>соотношения основных характеристик коррупции в различных сферах государственного регулирования в Алтайском </a:t>
            </a:r>
            <a:r>
              <a:rPr lang="ru-RU" sz="1800" dirty="0" smtClean="0"/>
              <a:t>крае;</a:t>
            </a:r>
          </a:p>
          <a:p>
            <a:pPr algn="just"/>
            <a:r>
              <a:rPr lang="ru-RU" sz="1800" dirty="0" smtClean="0"/>
              <a:t>оценка </a:t>
            </a:r>
            <a:r>
              <a:rPr lang="ru-RU" sz="1800" dirty="0"/>
              <a:t>эффективности (результативности) принимаемых в Алтайском крае мер, направленных на противодействие </a:t>
            </a:r>
            <a:r>
              <a:rPr lang="ru-RU" sz="1800" dirty="0" smtClean="0"/>
              <a:t>коррупции;</a:t>
            </a:r>
          </a:p>
          <a:p>
            <a:pPr algn="just"/>
            <a:r>
              <a:rPr lang="ru-RU" sz="1800" dirty="0" smtClean="0"/>
              <a:t>выявление </a:t>
            </a:r>
            <a:r>
              <a:rPr lang="ru-RU" sz="1800" dirty="0"/>
              <a:t>и осуществление анализа причин и условий проявления коррупции в Алтайском </a:t>
            </a:r>
            <a:r>
              <a:rPr lang="ru-RU" sz="1800" dirty="0" smtClean="0"/>
              <a:t>крае;</a:t>
            </a:r>
          </a:p>
          <a:p>
            <a:pPr algn="just"/>
            <a:r>
              <a:rPr lang="ru-RU" sz="1800" dirty="0" smtClean="0"/>
              <a:t>формирование </a:t>
            </a:r>
            <a:r>
              <a:rPr lang="ru-RU" sz="1800" dirty="0"/>
              <a:t>информационной базы для составления рейтинга административно-территориальных единиц Алтайского края в зависимости от уровня «бытовой» </a:t>
            </a:r>
            <a:r>
              <a:rPr lang="ru-RU" sz="1800" dirty="0" smtClean="0"/>
              <a:t>коррупции;</a:t>
            </a:r>
            <a:endParaRPr lang="ru-RU" sz="1800" dirty="0"/>
          </a:p>
          <a:p>
            <a:pPr marL="0" indent="0" algn="just">
              <a:buNone/>
            </a:pPr>
            <a:endParaRPr lang="ru-RU" sz="1800" dirty="0" smtClean="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55576" y="333375"/>
            <a:ext cx="7943924" cy="1754326"/>
          </a:xfrm>
          <a:prstGeom prst="rect">
            <a:avLst/>
          </a:prstGeom>
        </p:spPr>
        <p:txBody>
          <a:bodyPr wrap="square">
            <a:spAutoFit/>
          </a:bodyPr>
          <a:lstStyle/>
          <a:p>
            <a:pPr algn="just"/>
            <a:r>
              <a:rPr lang="ru-RU" dirty="0"/>
              <a:t>Б</a:t>
            </a:r>
            <a:r>
              <a:rPr lang="ru-RU" dirty="0" smtClean="0"/>
              <a:t>олее </a:t>
            </a:r>
            <a:r>
              <a:rPr lang="ru-RU" dirty="0"/>
              <a:t>80% предпринимателей сообщило, что неофициальных выплат они не производили. Менее 5% от стоимости контракта заплатили по 4,0% предпринимателей, получивших контракты на федеральном, муниципальном уровнях. От 6% до 10% представителей бизнеса выплатили в качестве неофициального платежа до 10% стоимости контракта, а от 2% до 8% бизнесменов выплатили от 10% до 15% стоимости контракта за его получение</a:t>
            </a:r>
            <a:r>
              <a:rPr lang="ru-RU" dirty="0" smtClean="0"/>
              <a:t>. </a:t>
            </a:r>
          </a:p>
        </p:txBody>
      </p:sp>
      <p:sp>
        <p:nvSpPr>
          <p:cNvPr id="54273" name="Rectangle 1"/>
          <p:cNvSpPr>
            <a:spLocks noChangeArrowheads="1"/>
          </p:cNvSpPr>
          <p:nvPr/>
        </p:nvSpPr>
        <p:spPr bwMode="auto">
          <a:xfrm>
            <a:off x="755576" y="5712351"/>
            <a:ext cx="792011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17. </a:t>
            </a:r>
            <a:r>
              <a:rPr lang="ru-RU" sz="1600" dirty="0" smtClean="0"/>
              <a:t>Доля стоимости контракта, выплаченная предпринимателями для получения государственного (муниципального) контракта,</a:t>
            </a:r>
            <a:r>
              <a:rPr lang="ru-RU" sz="1600" i="1" dirty="0" smtClean="0"/>
              <a:t> </a:t>
            </a:r>
            <a:r>
              <a:rPr lang="ru-RU" sz="1600" dirty="0" smtClean="0"/>
              <a:t>(</a:t>
            </a:r>
            <a:r>
              <a:rPr lang="ru-RU" sz="1600" dirty="0"/>
              <a:t>динамика </a:t>
            </a:r>
            <a:r>
              <a:rPr lang="ru-RU" sz="1600" dirty="0" smtClean="0"/>
              <a:t>2020-2023 </a:t>
            </a:r>
            <a:r>
              <a:rPr lang="ru-RU" sz="1600" dirty="0"/>
              <a:t>гг</a:t>
            </a:r>
            <a:r>
              <a:rPr lang="ru-RU" sz="1600" dirty="0" smtClean="0"/>
              <a:t>.),</a:t>
            </a:r>
            <a:r>
              <a:rPr lang="ru-RU" sz="1600" i="1" dirty="0" smtClean="0"/>
              <a:t> %</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6" name="Диаграмма 5"/>
          <p:cNvGraphicFramePr/>
          <p:nvPr>
            <p:extLst>
              <p:ext uri="{D42A27DB-BD31-4B8C-83A1-F6EECF244321}">
                <p14:modId xmlns:p14="http://schemas.microsoft.com/office/powerpoint/2010/main" val="2895207173"/>
              </p:ext>
            </p:extLst>
          </p:nvPr>
        </p:nvGraphicFramePr>
        <p:xfrm>
          <a:off x="1607238" y="2087701"/>
          <a:ext cx="6176561" cy="36246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8284468"/>
      </p:ext>
    </p:extLst>
  </p:cSld>
  <p:clrMapOvr>
    <a:masterClrMapping/>
  </p:clrMapOvr>
  <p:transition>
    <p:newsflash/>
    <p:sndAc>
      <p:stSnd>
        <p:snd r:embed="rId2" name="camera.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71512" y="333375"/>
            <a:ext cx="7889902" cy="1477328"/>
          </a:xfrm>
          <a:prstGeom prst="rect">
            <a:avLst/>
          </a:prstGeom>
        </p:spPr>
        <p:txBody>
          <a:bodyPr wrap="square">
            <a:spAutoFit/>
          </a:bodyPr>
          <a:lstStyle/>
          <a:p>
            <a:pPr algn="just"/>
            <a:r>
              <a:rPr lang="ru-RU" dirty="0" smtClean="0"/>
              <a:t>По </a:t>
            </a:r>
            <a:r>
              <a:rPr lang="ru-RU" dirty="0"/>
              <a:t>итогам исследования о различных </a:t>
            </a:r>
            <a:r>
              <a:rPr lang="ru-RU" dirty="0" smtClean="0"/>
              <a:t>мероприятиях, </a:t>
            </a:r>
            <a:r>
              <a:rPr lang="ru-RU" dirty="0"/>
              <a:t>направленных на борьбу с коррупцией и проводимых администрацией Алтайского края и органами исполнительной </a:t>
            </a:r>
            <a:r>
              <a:rPr lang="ru-RU" dirty="0" smtClean="0"/>
              <a:t>власти, </a:t>
            </a:r>
            <a:r>
              <a:rPr lang="ru-RU" dirty="0"/>
              <a:t>оказались осведомлены 78,7% опрошенных представителей бизнеса. При этом, хорошую осведомленность и интерес к подобной информации высказало около 19,7% руководителей </a:t>
            </a:r>
            <a:r>
              <a:rPr lang="ru-RU" dirty="0" smtClean="0"/>
              <a:t>организаций.</a:t>
            </a:r>
            <a:endParaRPr lang="ru-RU" dirty="0"/>
          </a:p>
        </p:txBody>
      </p:sp>
      <p:sp>
        <p:nvSpPr>
          <p:cNvPr id="54273" name="Rectangle 1"/>
          <p:cNvSpPr>
            <a:spLocks noChangeArrowheads="1"/>
          </p:cNvSpPr>
          <p:nvPr/>
        </p:nvSpPr>
        <p:spPr bwMode="auto">
          <a:xfrm>
            <a:off x="771512" y="5723950"/>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18. </a:t>
            </a:r>
            <a:r>
              <a:rPr lang="ru-RU" sz="1600" dirty="0"/>
              <a:t>Информированность о мерах, которые органы власти принимают для противодействия коррупции,</a:t>
            </a:r>
            <a:r>
              <a:rPr lang="ru-RU" sz="1600" i="1" dirty="0" smtClean="0"/>
              <a:t> </a:t>
            </a:r>
            <a:r>
              <a:rPr lang="ru-RU" sz="1600" dirty="0" smtClean="0"/>
              <a:t>(</a:t>
            </a:r>
            <a:r>
              <a:rPr lang="ru-RU" sz="1600" dirty="0"/>
              <a:t>динамика </a:t>
            </a:r>
            <a:r>
              <a:rPr lang="ru-RU" sz="1600" dirty="0" smtClean="0"/>
              <a:t>2019-2022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1611712816"/>
              </p:ext>
            </p:extLst>
          </p:nvPr>
        </p:nvGraphicFramePr>
        <p:xfrm>
          <a:off x="2064213" y="1810702"/>
          <a:ext cx="5304500" cy="39132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1741177"/>
      </p:ext>
    </p:extLst>
  </p:cSld>
  <p:clrMapOvr>
    <a:masterClrMapping/>
  </p:clrMapOvr>
  <p:transition>
    <p:newsflash/>
    <p:sndAc>
      <p:stSnd>
        <p:snd r:embed="rId2" name="camera.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2031325"/>
          </a:xfrm>
          <a:prstGeom prst="rect">
            <a:avLst/>
          </a:prstGeom>
        </p:spPr>
        <p:txBody>
          <a:bodyPr wrap="square">
            <a:spAutoFit/>
          </a:bodyPr>
          <a:lstStyle/>
          <a:p>
            <a:pPr algn="just"/>
            <a:r>
              <a:rPr lang="ru-RU" dirty="0" smtClean="0"/>
              <a:t>Кроме этого предприниматели оценивали эффективность </a:t>
            </a:r>
            <a:r>
              <a:rPr lang="ru-RU" dirty="0"/>
              <a:t>усилий руководства региона по борьбе с коррупционными проявлениями на территории </a:t>
            </a:r>
            <a:r>
              <a:rPr lang="ru-RU" dirty="0" smtClean="0"/>
              <a:t>Алтайского </a:t>
            </a:r>
            <a:r>
              <a:rPr lang="ru-RU" dirty="0"/>
              <a:t>края. Как показали результаты опроса, 26,7% представителей бизнеса полагают, что усилия властей имеют определенную эффективность. Противоположную им позицию занимают 43,0% предпринимателей, при этом, 2,7% опрошенных высказывают мнение об </a:t>
            </a:r>
            <a:r>
              <a:rPr lang="ru-RU" dirty="0" err="1"/>
              <a:t>контрэффективности</a:t>
            </a:r>
            <a:r>
              <a:rPr lang="ru-RU" dirty="0"/>
              <a:t> таких </a:t>
            </a:r>
            <a:r>
              <a:rPr lang="ru-RU" dirty="0" smtClean="0"/>
              <a:t>действий.</a:t>
            </a:r>
            <a:endParaRPr lang="ru-RU" dirty="0"/>
          </a:p>
        </p:txBody>
      </p:sp>
      <p:sp>
        <p:nvSpPr>
          <p:cNvPr id="54273" name="Rectangle 1"/>
          <p:cNvSpPr>
            <a:spLocks noChangeArrowheads="1"/>
          </p:cNvSpPr>
          <p:nvPr/>
        </p:nvSpPr>
        <p:spPr bwMode="auto">
          <a:xfrm>
            <a:off x="755650" y="5723950"/>
            <a:ext cx="7920037"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19. </a:t>
            </a:r>
            <a:r>
              <a:rPr lang="ru-RU" sz="1600" dirty="0"/>
              <a:t>Мнение предпринимателей о степени эффективности усилий руководства </a:t>
            </a:r>
            <a:r>
              <a:rPr lang="ru-RU" sz="1600" dirty="0" smtClean="0"/>
              <a:t>Алтайского </a:t>
            </a:r>
            <a:r>
              <a:rPr lang="ru-RU" sz="1600" dirty="0"/>
              <a:t>края по борьбе с коррупцией в регионе,</a:t>
            </a:r>
            <a:r>
              <a:rPr lang="ru-RU" sz="1600" i="1" dirty="0" smtClean="0"/>
              <a:t> </a:t>
            </a:r>
            <a:r>
              <a:rPr lang="ru-RU" sz="1600" dirty="0"/>
              <a:t>(динамика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4184628146"/>
              </p:ext>
            </p:extLst>
          </p:nvPr>
        </p:nvGraphicFramePr>
        <p:xfrm>
          <a:off x="1614846" y="2388490"/>
          <a:ext cx="6203233" cy="33354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25603917"/>
      </p:ext>
    </p:extLst>
  </p:cSld>
  <p:clrMapOvr>
    <a:masterClrMapping/>
  </p:clrMapOvr>
  <p:transition>
    <p:newsflash/>
    <p:sndAc>
      <p:stSnd>
        <p:snd r:embed="rId2" name="camera.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55650" y="357166"/>
            <a:ext cx="7920038" cy="5355312"/>
          </a:xfrm>
          <a:prstGeom prst="rect">
            <a:avLst/>
          </a:prstGeom>
        </p:spPr>
        <p:txBody>
          <a:bodyPr wrap="square">
            <a:spAutoFit/>
          </a:bodyPr>
          <a:lstStyle/>
          <a:p>
            <a:pPr algn="just"/>
            <a:r>
              <a:rPr lang="ru-RU" dirty="0" smtClean="0"/>
              <a:t>Также предприниматели производили оценку эффективности отдельных мер, направленных на борьбу с коррупцией.</a:t>
            </a:r>
          </a:p>
          <a:p>
            <a:pPr algn="just"/>
            <a:endParaRPr lang="ru-RU" dirty="0"/>
          </a:p>
          <a:p>
            <a:pPr algn="just"/>
            <a:r>
              <a:rPr lang="ru-RU" dirty="0"/>
              <a:t>В целом эффективными (по сумме позиций «Очень эффективные» и «Скорее эффективные») предприниматели считают следующие меры по борьбе с коррупцией: </a:t>
            </a:r>
            <a:endParaRPr lang="ru-RU" dirty="0" smtClean="0"/>
          </a:p>
          <a:p>
            <a:pPr algn="just"/>
            <a:endParaRPr lang="ru-RU" dirty="0"/>
          </a:p>
          <a:p>
            <a:r>
              <a:rPr lang="ru-RU" dirty="0"/>
              <a:t>- упрощение процедуры предоставления услуг органами власти (71,7%);</a:t>
            </a:r>
          </a:p>
          <a:p>
            <a:r>
              <a:rPr lang="ru-RU" dirty="0"/>
              <a:t>- ужесточение наказания за коррупцию (63,7%); </a:t>
            </a:r>
          </a:p>
          <a:p>
            <a:r>
              <a:rPr lang="ru-RU" dirty="0"/>
              <a:t>- повышение прозрачности административных процедур (63,3%);</a:t>
            </a:r>
          </a:p>
          <a:p>
            <a:r>
              <a:rPr lang="ru-RU" dirty="0"/>
              <a:t>- совершенствование законодательства (61,0%);</a:t>
            </a:r>
          </a:p>
          <a:p>
            <a:r>
              <a:rPr lang="ru-RU" dirty="0"/>
              <a:t>- повышение прозрачности взаимодействия государственных и муниципальных служащих с организациями в рамках создания системы "электронного правительства" (60,0%).</a:t>
            </a:r>
          </a:p>
          <a:p>
            <a:endParaRPr lang="ru-RU" dirty="0" smtClean="0"/>
          </a:p>
          <a:p>
            <a:pPr algn="just"/>
            <a:r>
              <a:rPr lang="ru-RU" dirty="0"/>
              <a:t>Наименее эффективными, по мнению предпринимателей, являются такие меры как регламентирование подарков должностным лицам (42,7%), повышение зарплат чиновникам (37,1%), создание специального органа власти по борьбе с коррупцией (38,7</a:t>
            </a:r>
            <a:r>
              <a:rPr lang="ru-RU" dirty="0" smtClean="0"/>
              <a:t>%). </a:t>
            </a:r>
            <a:endParaRPr lang="ru-RU" dirty="0"/>
          </a:p>
        </p:txBody>
      </p:sp>
    </p:spTree>
    <p:extLst>
      <p:ext uri="{BB962C8B-B14F-4D97-AF65-F5344CB8AC3E}">
        <p14:creationId xmlns:p14="http://schemas.microsoft.com/office/powerpoint/2010/main" val="2687027540"/>
      </p:ext>
    </p:extLst>
  </p:cSld>
  <p:clrMapOvr>
    <a:masterClrMapping/>
  </p:clrMapOvr>
  <p:transition>
    <p:newsflash/>
    <p:sndAc>
      <p:stSnd>
        <p:snd r:embed="rId2" name="camera.wav"/>
      </p:stSnd>
    </p:sndAc>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55650" y="333375"/>
            <a:ext cx="790445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Табл. </a:t>
            </a:r>
            <a:r>
              <a:rPr lang="ru-RU" sz="1600" b="1" dirty="0"/>
              <a:t>4</a:t>
            </a:r>
            <a:r>
              <a:rPr lang="ru-RU" sz="1600" b="1" dirty="0" smtClean="0"/>
              <a:t>. </a:t>
            </a:r>
            <a:r>
              <a:rPr lang="ru-RU" sz="1600" dirty="0"/>
              <a:t>Оценка антикоррупционных мер борьбы с коррупцией, разработанных </a:t>
            </a:r>
            <a:r>
              <a:rPr lang="ru-RU" sz="1600" dirty="0" smtClean="0"/>
              <a:t>государством, (динамика 2021-2023 гг</a:t>
            </a:r>
            <a:r>
              <a:rPr lang="ru-RU" sz="1600" dirty="0"/>
              <a:t>.</a:t>
            </a:r>
            <a:r>
              <a:rPr lang="ru-RU" sz="1600" dirty="0" smtClean="0"/>
              <a:t>), </a:t>
            </a:r>
            <a:r>
              <a:rPr lang="ru-RU" sz="1600" i="1" dirty="0" smtClean="0"/>
              <a:t>%</a:t>
            </a:r>
            <a:r>
              <a:rPr kumimoji="0" lang="ru-RU" sz="1400" b="0" i="0" u="none" strike="noStrike" cap="none" normalizeH="0" baseline="0" dirty="0" smtClean="0">
                <a:ln>
                  <a:noFill/>
                </a:ln>
                <a:solidFill>
                  <a:schemeClr val="tx1"/>
                </a:solidFill>
                <a:effectLst/>
                <a:latin typeface="Arial" pitchFamily="34" charset="0"/>
                <a:cs typeface="Arial" pitchFamily="34" charset="0"/>
              </a:rPr>
              <a:t> </a:t>
            </a:r>
          </a:p>
        </p:txBody>
      </p:sp>
      <p:graphicFrame>
        <p:nvGraphicFramePr>
          <p:cNvPr id="3" name="Таблица 2"/>
          <p:cNvGraphicFramePr>
            <a:graphicFrameLocks noGrp="1"/>
          </p:cNvGraphicFramePr>
          <p:nvPr>
            <p:extLst>
              <p:ext uri="{D42A27DB-BD31-4B8C-83A1-F6EECF244321}">
                <p14:modId xmlns:p14="http://schemas.microsoft.com/office/powerpoint/2010/main" val="2274466281"/>
              </p:ext>
            </p:extLst>
          </p:nvPr>
        </p:nvGraphicFramePr>
        <p:xfrm>
          <a:off x="603806" y="918151"/>
          <a:ext cx="8208145" cy="5752532"/>
        </p:xfrm>
        <a:graphic>
          <a:graphicData uri="http://schemas.openxmlformats.org/drawingml/2006/table">
            <a:tbl>
              <a:tblPr firstRow="1" firstCol="1" bandRow="1">
                <a:tableStyleId>{5C22544A-7EE6-4342-B048-85BDC9FD1C3A}</a:tableStyleId>
              </a:tblPr>
              <a:tblGrid>
                <a:gridCol w="2996911">
                  <a:extLst>
                    <a:ext uri="{9D8B030D-6E8A-4147-A177-3AD203B41FA5}">
                      <a16:colId xmlns:a16="http://schemas.microsoft.com/office/drawing/2014/main" val="3005520210"/>
                    </a:ext>
                  </a:extLst>
                </a:gridCol>
                <a:gridCol w="579026">
                  <a:extLst>
                    <a:ext uri="{9D8B030D-6E8A-4147-A177-3AD203B41FA5}">
                      <a16:colId xmlns:a16="http://schemas.microsoft.com/office/drawing/2014/main" val="627533306"/>
                    </a:ext>
                  </a:extLst>
                </a:gridCol>
                <a:gridCol w="579026">
                  <a:extLst>
                    <a:ext uri="{9D8B030D-6E8A-4147-A177-3AD203B41FA5}">
                      <a16:colId xmlns:a16="http://schemas.microsoft.com/office/drawing/2014/main" val="4173318159"/>
                    </a:ext>
                  </a:extLst>
                </a:gridCol>
                <a:gridCol w="579026">
                  <a:extLst>
                    <a:ext uri="{9D8B030D-6E8A-4147-A177-3AD203B41FA5}">
                      <a16:colId xmlns:a16="http://schemas.microsoft.com/office/drawing/2014/main" val="981111258"/>
                    </a:ext>
                  </a:extLst>
                </a:gridCol>
                <a:gridCol w="579026">
                  <a:extLst>
                    <a:ext uri="{9D8B030D-6E8A-4147-A177-3AD203B41FA5}">
                      <a16:colId xmlns:a16="http://schemas.microsoft.com/office/drawing/2014/main" val="3562988768"/>
                    </a:ext>
                  </a:extLst>
                </a:gridCol>
                <a:gridCol w="579026">
                  <a:extLst>
                    <a:ext uri="{9D8B030D-6E8A-4147-A177-3AD203B41FA5}">
                      <a16:colId xmlns:a16="http://schemas.microsoft.com/office/drawing/2014/main" val="2520455430"/>
                    </a:ext>
                  </a:extLst>
                </a:gridCol>
                <a:gridCol w="579026">
                  <a:extLst>
                    <a:ext uri="{9D8B030D-6E8A-4147-A177-3AD203B41FA5}">
                      <a16:colId xmlns:a16="http://schemas.microsoft.com/office/drawing/2014/main" val="3498230356"/>
                    </a:ext>
                  </a:extLst>
                </a:gridCol>
                <a:gridCol w="579026">
                  <a:extLst>
                    <a:ext uri="{9D8B030D-6E8A-4147-A177-3AD203B41FA5}">
                      <a16:colId xmlns:a16="http://schemas.microsoft.com/office/drawing/2014/main" val="4085357321"/>
                    </a:ext>
                  </a:extLst>
                </a:gridCol>
                <a:gridCol w="579026">
                  <a:extLst>
                    <a:ext uri="{9D8B030D-6E8A-4147-A177-3AD203B41FA5}">
                      <a16:colId xmlns:a16="http://schemas.microsoft.com/office/drawing/2014/main" val="4035032"/>
                    </a:ext>
                  </a:extLst>
                </a:gridCol>
                <a:gridCol w="579026">
                  <a:extLst>
                    <a:ext uri="{9D8B030D-6E8A-4147-A177-3AD203B41FA5}">
                      <a16:colId xmlns:a16="http://schemas.microsoft.com/office/drawing/2014/main" val="2745439071"/>
                    </a:ext>
                  </a:extLst>
                </a:gridCol>
              </a:tblGrid>
              <a:tr h="964649">
                <a:tc rowSpan="2">
                  <a:txBody>
                    <a:bodyPr/>
                    <a:lstStyle/>
                    <a:p>
                      <a:pPr algn="ctr">
                        <a:spcAft>
                          <a:spcPts val="0"/>
                        </a:spcAft>
                      </a:pPr>
                      <a:r>
                        <a:rPr lang="ru-RU" sz="1000" dirty="0">
                          <a:effectLst/>
                        </a:rPr>
                        <a:t> </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В целом эффективны</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В целом не эффективны</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Затруднились ответить</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В целом эффективны</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В целом не эффективны</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Затруднились ответить</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dirty="0">
                          <a:effectLst/>
                        </a:rPr>
                        <a:t>В целом эффективны</a:t>
                      </a:r>
                      <a:endParaRPr lang="ru-R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a:effectLst/>
                        </a:rPr>
                        <a:t>В целом не эффективны</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71755" marR="71755" algn="ctr">
                        <a:spcAft>
                          <a:spcPts val="0"/>
                        </a:spcAft>
                      </a:pPr>
                      <a:r>
                        <a:rPr lang="ru-RU" sz="1000">
                          <a:effectLst/>
                        </a:rPr>
                        <a:t>Затруднились ответить</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vert="vert270"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957392327"/>
                  </a:ext>
                </a:extLst>
              </a:tr>
              <a:tr h="0">
                <a:tc vMerge="1">
                  <a:txBody>
                    <a:bodyPr/>
                    <a:lstStyle/>
                    <a:p>
                      <a:endParaRPr lang="ru-RU"/>
                    </a:p>
                  </a:txBody>
                  <a:tcPr/>
                </a:tc>
                <a:tc gridSpan="3">
                  <a:txBody>
                    <a:bodyPr/>
                    <a:lstStyle/>
                    <a:p>
                      <a:pPr algn="ctr">
                        <a:spcAft>
                          <a:spcPts val="0"/>
                        </a:spcAft>
                      </a:pPr>
                      <a:r>
                        <a:rPr lang="ru-RU" sz="1000" i="1" dirty="0">
                          <a:solidFill>
                            <a:schemeClr val="bg1"/>
                          </a:solidFill>
                          <a:effectLst/>
                        </a:rPr>
                        <a:t>2021 год</a:t>
                      </a:r>
                      <a:endParaRPr lang="ru-RU" sz="1000"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hMerge="1">
                  <a:txBody>
                    <a:bodyPr/>
                    <a:lstStyle/>
                    <a:p>
                      <a:endParaRPr lang="ru-RU"/>
                    </a:p>
                  </a:txBody>
                  <a:tcPr/>
                </a:tc>
                <a:tc hMerge="1">
                  <a:txBody>
                    <a:bodyPr/>
                    <a:lstStyle/>
                    <a:p>
                      <a:endParaRPr lang="ru-RU"/>
                    </a:p>
                  </a:txBody>
                  <a:tcPr/>
                </a:tc>
                <a:tc gridSpan="3">
                  <a:txBody>
                    <a:bodyPr/>
                    <a:lstStyle/>
                    <a:p>
                      <a:pPr algn="ctr">
                        <a:spcAft>
                          <a:spcPts val="0"/>
                        </a:spcAft>
                      </a:pPr>
                      <a:r>
                        <a:rPr lang="ru-RU" sz="1000" i="1" dirty="0">
                          <a:solidFill>
                            <a:schemeClr val="bg1"/>
                          </a:solidFill>
                          <a:effectLst/>
                        </a:rPr>
                        <a:t>2022 год</a:t>
                      </a:r>
                      <a:endParaRPr lang="ru-RU" sz="1000"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hMerge="1">
                  <a:txBody>
                    <a:bodyPr/>
                    <a:lstStyle/>
                    <a:p>
                      <a:endParaRPr lang="ru-RU"/>
                    </a:p>
                  </a:txBody>
                  <a:tcPr/>
                </a:tc>
                <a:tc hMerge="1">
                  <a:txBody>
                    <a:bodyPr/>
                    <a:lstStyle/>
                    <a:p>
                      <a:endParaRPr lang="ru-RU"/>
                    </a:p>
                  </a:txBody>
                  <a:tcPr/>
                </a:tc>
                <a:tc gridSpan="3">
                  <a:txBody>
                    <a:bodyPr/>
                    <a:lstStyle/>
                    <a:p>
                      <a:pPr algn="ctr">
                        <a:spcAft>
                          <a:spcPts val="0"/>
                        </a:spcAft>
                      </a:pPr>
                      <a:r>
                        <a:rPr lang="ru-RU" sz="1000" i="1" dirty="0">
                          <a:solidFill>
                            <a:schemeClr val="bg1"/>
                          </a:solidFill>
                          <a:effectLst/>
                        </a:rPr>
                        <a:t>2023 год</a:t>
                      </a:r>
                      <a:endParaRPr lang="ru-RU" sz="1000"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684260283"/>
                  </a:ext>
                </a:extLst>
              </a:tr>
              <a:tr h="307776">
                <a:tc>
                  <a:txBody>
                    <a:bodyPr/>
                    <a:lstStyle/>
                    <a:p>
                      <a:pPr algn="l">
                        <a:spcAft>
                          <a:spcPts val="0"/>
                        </a:spcAft>
                      </a:pPr>
                      <a:r>
                        <a:rPr lang="ru-RU" sz="1000" b="0" dirty="0">
                          <a:solidFill>
                            <a:schemeClr val="tx1"/>
                          </a:solidFill>
                          <a:effectLst/>
                        </a:rPr>
                        <a:t>Упрощение процедуры предоставления услуг органами власти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74,0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9,0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17,0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73,0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14,3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12,7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71,7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13,6</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14,7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746221211"/>
                  </a:ext>
                </a:extLst>
              </a:tr>
              <a:tr h="153888">
                <a:tc>
                  <a:txBody>
                    <a:bodyPr/>
                    <a:lstStyle/>
                    <a:p>
                      <a:pPr algn="l">
                        <a:spcAft>
                          <a:spcPts val="0"/>
                        </a:spcAft>
                      </a:pPr>
                      <a:r>
                        <a:rPr lang="ru-RU" sz="1000" b="0">
                          <a:solidFill>
                            <a:schemeClr val="tx1"/>
                          </a:solidFill>
                          <a:effectLst/>
                        </a:rPr>
                        <a:t>Ужесточение наказания за коррупцию</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68,7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12,7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18,7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63,7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23,0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13,3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63,7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20,7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15,6</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733228763"/>
                  </a:ext>
                </a:extLst>
              </a:tr>
              <a:tr h="307776">
                <a:tc>
                  <a:txBody>
                    <a:bodyPr/>
                    <a:lstStyle/>
                    <a:p>
                      <a:pPr algn="l">
                        <a:spcAft>
                          <a:spcPts val="0"/>
                        </a:spcAft>
                      </a:pPr>
                      <a:r>
                        <a:rPr lang="ru-RU" sz="1000" b="0">
                          <a:solidFill>
                            <a:schemeClr val="tx1"/>
                          </a:solidFill>
                          <a:effectLst/>
                        </a:rPr>
                        <a:t>Повышение прозрачности административных процедур </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63,7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20,0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63,0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26,3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10,7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63,3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22,7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14,0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727325964"/>
                  </a:ext>
                </a:extLst>
              </a:tr>
              <a:tr h="153888">
                <a:tc>
                  <a:txBody>
                    <a:bodyPr/>
                    <a:lstStyle/>
                    <a:p>
                      <a:pPr algn="l">
                        <a:spcAft>
                          <a:spcPts val="0"/>
                        </a:spcAft>
                      </a:pPr>
                      <a:r>
                        <a:rPr lang="ru-RU" sz="1000" b="0">
                          <a:solidFill>
                            <a:schemeClr val="tx1"/>
                          </a:solidFill>
                          <a:effectLst/>
                        </a:rPr>
                        <a:t>Совершенствование законодательства</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59,7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19,3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21,0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59,3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24,3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16,4</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61,0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21,0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18,0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875144096"/>
                  </a:ext>
                </a:extLst>
              </a:tr>
              <a:tr h="615552">
                <a:tc>
                  <a:txBody>
                    <a:bodyPr/>
                    <a:lstStyle/>
                    <a:p>
                      <a:pPr algn="l">
                        <a:spcAft>
                          <a:spcPts val="0"/>
                        </a:spcAft>
                      </a:pPr>
                      <a:r>
                        <a:rPr lang="ru-RU" sz="1000" b="0">
                          <a:solidFill>
                            <a:schemeClr val="tx1"/>
                          </a:solidFill>
                          <a:effectLst/>
                        </a:rPr>
                        <a:t>Повышение прозрачности взаимодействия государственных и муниципальных служащих с организациями в рамках создания системы "электронного правительства" </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58,0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22,3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19,7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61,0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21,3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17,7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60,0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21,7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18,3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165702721"/>
                  </a:ext>
                </a:extLst>
              </a:tr>
              <a:tr h="461664">
                <a:tc>
                  <a:txBody>
                    <a:bodyPr/>
                    <a:lstStyle/>
                    <a:p>
                      <a:pPr algn="l">
                        <a:spcAft>
                          <a:spcPts val="0"/>
                        </a:spcAft>
                      </a:pPr>
                      <a:r>
                        <a:rPr lang="ru-RU" sz="1000" b="0">
                          <a:solidFill>
                            <a:schemeClr val="tx1"/>
                          </a:solidFill>
                          <a:effectLst/>
                        </a:rPr>
                        <a:t>Привлечение средств массовой информации, публичное осуждение фактов коррупции и лиц, в нее вовлеченных</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64,7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18,7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60,0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26,0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14,0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59,3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24,0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4232754572"/>
                  </a:ext>
                </a:extLst>
              </a:tr>
              <a:tr h="307776">
                <a:tc>
                  <a:txBody>
                    <a:bodyPr/>
                    <a:lstStyle/>
                    <a:p>
                      <a:pPr algn="l">
                        <a:spcAft>
                          <a:spcPts val="0"/>
                        </a:spcAft>
                      </a:pPr>
                      <a:r>
                        <a:rPr lang="ru-RU" sz="1000" b="0">
                          <a:solidFill>
                            <a:schemeClr val="tx1"/>
                          </a:solidFill>
                          <a:effectLst/>
                        </a:rPr>
                        <a:t>Информирование граждан и организаций о возможностях противостояния коррупции</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64,3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19,7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58,3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24,7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17,0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58,0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23,0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19,0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782192185"/>
                  </a:ext>
                </a:extLst>
              </a:tr>
              <a:tr h="307776">
                <a:tc>
                  <a:txBody>
                    <a:bodyPr/>
                    <a:lstStyle/>
                    <a:p>
                      <a:pPr algn="l">
                        <a:spcAft>
                          <a:spcPts val="0"/>
                        </a:spcAft>
                      </a:pPr>
                      <a:r>
                        <a:rPr lang="ru-RU" sz="1000" b="0">
                          <a:solidFill>
                            <a:schemeClr val="tx1"/>
                          </a:solidFill>
                          <a:effectLst/>
                        </a:rPr>
                        <a:t>Усиление контроля за доходами и расходами должностных лиц и членов их семей</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60,7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20,3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19,0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57,7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27,3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15,0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56,7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26,6</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581795248"/>
                  </a:ext>
                </a:extLst>
              </a:tr>
              <a:tr h="153888">
                <a:tc>
                  <a:txBody>
                    <a:bodyPr/>
                    <a:lstStyle/>
                    <a:p>
                      <a:pPr algn="l">
                        <a:spcAft>
                          <a:spcPts val="0"/>
                        </a:spcAft>
                      </a:pPr>
                      <a:r>
                        <a:rPr lang="ru-RU" sz="1000" b="0">
                          <a:solidFill>
                            <a:schemeClr val="tx1"/>
                          </a:solidFill>
                          <a:effectLst/>
                        </a:rPr>
                        <a:t>Массовая пропаганда нетерпимости к коррупции</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62,0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21,7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16,3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57,0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28,7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14,3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56,0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27,0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17,0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228897510"/>
                  </a:ext>
                </a:extLst>
              </a:tr>
              <a:tr h="307776">
                <a:tc>
                  <a:txBody>
                    <a:bodyPr/>
                    <a:lstStyle/>
                    <a:p>
                      <a:pPr algn="l">
                        <a:spcAft>
                          <a:spcPts val="0"/>
                        </a:spcAft>
                      </a:pPr>
                      <a:r>
                        <a:rPr lang="ru-RU" sz="1000" b="0">
                          <a:solidFill>
                            <a:schemeClr val="tx1"/>
                          </a:solidFill>
                          <a:effectLst/>
                        </a:rPr>
                        <a:t>Внедрение в органах власти системы ротации должностных лиц</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54,7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21,0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24,3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51,7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26,7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21,6</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52,0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24,9</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23,1</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523865541"/>
                  </a:ext>
                </a:extLst>
              </a:tr>
              <a:tr h="615552">
                <a:tc>
                  <a:txBody>
                    <a:bodyPr/>
                    <a:lstStyle/>
                    <a:p>
                      <a:pPr algn="l">
                        <a:spcAft>
                          <a:spcPts val="0"/>
                        </a:spcAft>
                      </a:pPr>
                      <a:r>
                        <a:rPr lang="ru-RU" sz="1000" b="0">
                          <a:solidFill>
                            <a:schemeClr val="tx1"/>
                          </a:solidFill>
                          <a:effectLst/>
                        </a:rPr>
                        <a:t>Введение ограничений на сделки между госструктурами и коммерческими организациями, руководителями которых являются близкие родственники чиновников</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56,7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22,3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21,0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50,3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31,3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18,4</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51,6</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28,0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20,4</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340206520"/>
                  </a:ext>
                </a:extLst>
              </a:tr>
              <a:tr h="307776">
                <a:tc>
                  <a:txBody>
                    <a:bodyPr/>
                    <a:lstStyle/>
                    <a:p>
                      <a:pPr algn="l">
                        <a:spcAft>
                          <a:spcPts val="0"/>
                        </a:spcAft>
                      </a:pPr>
                      <a:r>
                        <a:rPr lang="ru-RU" sz="1000" b="0">
                          <a:solidFill>
                            <a:schemeClr val="tx1"/>
                          </a:solidFill>
                          <a:effectLst/>
                        </a:rPr>
                        <a:t>Создание специального органа власти по борьбе с коррупцией</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44,3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28,7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27,0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40,7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42,0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17,3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42,7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38,7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18,6</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991907627"/>
                  </a:ext>
                </a:extLst>
              </a:tr>
              <a:tr h="461664">
                <a:tc>
                  <a:txBody>
                    <a:bodyPr/>
                    <a:lstStyle/>
                    <a:p>
                      <a:pPr algn="l">
                        <a:spcAft>
                          <a:spcPts val="0"/>
                        </a:spcAft>
                      </a:pPr>
                      <a:r>
                        <a:rPr lang="ru-RU" sz="1000" b="0">
                          <a:solidFill>
                            <a:schemeClr val="tx1"/>
                          </a:solidFill>
                          <a:effectLst/>
                        </a:rPr>
                        <a:t>Повышение зарплат государственным и муниципальным служащим, чтобы они меньше стремились к получению нелегальных доходов</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49,7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28,3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22,0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44,0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37,0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19,0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42,6</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37,1</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20,3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35428002"/>
                  </a:ext>
                </a:extLst>
              </a:tr>
              <a:tr h="172731">
                <a:tc>
                  <a:txBody>
                    <a:bodyPr/>
                    <a:lstStyle/>
                    <a:p>
                      <a:pPr algn="l">
                        <a:spcAft>
                          <a:spcPts val="0"/>
                        </a:spcAft>
                      </a:pPr>
                      <a:r>
                        <a:rPr lang="ru-RU" sz="1000" b="0">
                          <a:solidFill>
                            <a:schemeClr val="tx1"/>
                          </a:solidFill>
                          <a:effectLst/>
                        </a:rPr>
                        <a:t>Регламентирование подарков должностным лицам</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43,7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39,0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17,3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40,3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45,7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14,0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a:solidFill>
                            <a:schemeClr val="tx1"/>
                          </a:solidFill>
                          <a:effectLst/>
                        </a:rPr>
                        <a:t>41,3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42,7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360" marR="5736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445687969"/>
                  </a:ext>
                </a:extLst>
              </a:tr>
            </a:tbl>
          </a:graphicData>
        </a:graphic>
      </p:graphicFrame>
    </p:spTree>
    <p:extLst>
      <p:ext uri="{BB962C8B-B14F-4D97-AF65-F5344CB8AC3E}">
        <p14:creationId xmlns:p14="http://schemas.microsoft.com/office/powerpoint/2010/main" val="1550775"/>
      </p:ext>
    </p:extLst>
  </p:cSld>
  <p:clrMapOvr>
    <a:masterClrMapping/>
  </p:clrMapOvr>
  <p:transition>
    <p:newsflash/>
    <p:sndAc>
      <p:stSnd>
        <p:snd r:embed="rId2" name="camera.wav"/>
      </p:stSnd>
    </p:sndAc>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785786" y="357166"/>
            <a:ext cx="7889902" cy="1477328"/>
          </a:xfrm>
          <a:prstGeom prst="rect">
            <a:avLst/>
          </a:prstGeom>
        </p:spPr>
        <p:txBody>
          <a:bodyPr wrap="square">
            <a:spAutoFit/>
          </a:bodyPr>
          <a:lstStyle/>
          <a:p>
            <a:pPr algn="just"/>
            <a:r>
              <a:rPr lang="ru-RU" dirty="0"/>
              <a:t>По итогам исследования </a:t>
            </a:r>
            <a:r>
              <a:rPr lang="ru-RU" dirty="0" smtClean="0"/>
              <a:t>38,6% </a:t>
            </a:r>
            <a:r>
              <a:rPr lang="ru-RU" dirty="0"/>
              <a:t>предпринимателей полагают, что власти Алтайского края проявляют желание, направленное на борьбу с коррупцией, однако, в силу некоторых, не зависящих от них обстоятельств, иногда не могут эффективно бороться с коррупцией. Противоположную позицию занимает </a:t>
            </a:r>
            <a:r>
              <a:rPr lang="ru-RU" dirty="0" smtClean="0"/>
              <a:t>29,4% </a:t>
            </a:r>
            <a:r>
              <a:rPr lang="ru-RU" dirty="0"/>
              <a:t>опрошенных представителей бизнеса</a:t>
            </a:r>
            <a:r>
              <a:rPr lang="ru-RU" dirty="0" smtClean="0"/>
              <a:t>. </a:t>
            </a:r>
            <a:endParaRPr lang="ru-RU" dirty="0"/>
          </a:p>
        </p:txBody>
      </p:sp>
      <p:sp>
        <p:nvSpPr>
          <p:cNvPr id="4" name="Rectangle 1"/>
          <p:cNvSpPr>
            <a:spLocks noChangeArrowheads="1"/>
          </p:cNvSpPr>
          <p:nvPr/>
        </p:nvSpPr>
        <p:spPr bwMode="auto">
          <a:xfrm>
            <a:off x="755650" y="5743886"/>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20. </a:t>
            </a:r>
            <a:r>
              <a:rPr lang="ru-RU" sz="1600" dirty="0"/>
              <a:t>Оценка эффективности мер борьбы с коррупцией, предпринимаемых руководством региона,</a:t>
            </a:r>
            <a:r>
              <a:rPr lang="ru-RU" sz="1600" i="1" dirty="0" smtClean="0"/>
              <a:t> </a:t>
            </a:r>
            <a:r>
              <a:rPr lang="ru-RU" sz="1600" dirty="0"/>
              <a:t>(динамика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2275599425"/>
              </p:ext>
            </p:extLst>
          </p:nvPr>
        </p:nvGraphicFramePr>
        <p:xfrm>
          <a:off x="1999932" y="1834494"/>
          <a:ext cx="5423216" cy="39093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755650" y="1073884"/>
            <a:ext cx="792003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kumimoji="0" lang="ru-RU"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Табл. </a:t>
            </a:r>
            <a:r>
              <a:rPr lang="ru-RU" sz="1600" b="1" dirty="0">
                <a:latin typeface="Calibri" pitchFamily="34" charset="0"/>
                <a:ea typeface="Times New Roman" pitchFamily="18" charset="0"/>
                <a:cs typeface="Calibri" pitchFamily="34" charset="0"/>
              </a:rPr>
              <a:t>5</a:t>
            </a:r>
            <a:r>
              <a:rPr kumimoji="0" lang="ru-RU"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r>
              <a:rPr kumimoji="0" lang="ru-RU"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lang="ru-RU" sz="1600" dirty="0"/>
              <a:t>Сводная таблица показателей рынка </a:t>
            </a:r>
            <a:r>
              <a:rPr lang="ru-RU" sz="1600" dirty="0" smtClean="0"/>
              <a:t>«деловой» </a:t>
            </a:r>
            <a:r>
              <a:rPr lang="ru-RU" sz="1600" dirty="0"/>
              <a:t>коррупции в </a:t>
            </a:r>
          </a:p>
          <a:p>
            <a:pPr algn="ctr"/>
            <a:r>
              <a:rPr lang="ru-RU" sz="1600" dirty="0" smtClean="0"/>
              <a:t>Алтайском </a:t>
            </a:r>
            <a:r>
              <a:rPr lang="ru-RU" sz="1600" dirty="0"/>
              <a:t>крае, (динамика </a:t>
            </a:r>
            <a:r>
              <a:rPr lang="ru-RU" sz="1600" dirty="0" smtClean="0"/>
              <a:t>2019-2023 </a:t>
            </a:r>
            <a:r>
              <a:rPr lang="ru-RU" sz="1600" dirty="0"/>
              <a:t>гг.), </a:t>
            </a:r>
            <a:r>
              <a:rPr lang="ru-RU" sz="1600" dirty="0" err="1"/>
              <a:t>абс</a:t>
            </a:r>
            <a:r>
              <a:rPr lang="ru-RU" sz="1600" dirty="0"/>
              <a:t>. числа и %</a:t>
            </a:r>
          </a:p>
        </p:txBody>
      </p:sp>
      <p:sp>
        <p:nvSpPr>
          <p:cNvPr id="5" name="Прямоугольник 4"/>
          <p:cNvSpPr/>
          <p:nvPr/>
        </p:nvSpPr>
        <p:spPr>
          <a:xfrm>
            <a:off x="755650" y="333375"/>
            <a:ext cx="7920038" cy="646331"/>
          </a:xfrm>
          <a:prstGeom prst="rect">
            <a:avLst/>
          </a:prstGeom>
        </p:spPr>
        <p:txBody>
          <a:bodyPr wrap="square">
            <a:spAutoFit/>
          </a:bodyPr>
          <a:lstStyle/>
          <a:p>
            <a:pPr algn="just"/>
            <a:r>
              <a:rPr lang="ru-RU" dirty="0" smtClean="0"/>
              <a:t>В соответствии с Техническим заданием на проведение мониторинга нами были рассчитаны показатели «деловой» коррупции в Алтайском крае. </a:t>
            </a:r>
          </a:p>
        </p:txBody>
      </p:sp>
      <p:sp>
        <p:nvSpPr>
          <p:cNvPr id="6" name="Rectangle 1"/>
          <p:cNvSpPr>
            <a:spLocks noChangeArrowheads="1"/>
          </p:cNvSpPr>
          <p:nvPr/>
        </p:nvSpPr>
        <p:spPr bwMode="auto">
          <a:xfrm>
            <a:off x="756444" y="6326755"/>
            <a:ext cx="792003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sz="800" dirty="0">
                <a:latin typeface="Calibri" pitchFamily="34" charset="0"/>
                <a:ea typeface="Times New Roman" pitchFamily="18" charset="0"/>
                <a:cs typeface="Calibri" pitchFamily="34" charset="0"/>
              </a:rPr>
              <a:t>* В исследовании 2019 года расчет данных показателей производился от общего количества малых предприятий в Алтайском крае на 2018 год. В исследовании </a:t>
            </a:r>
            <a:r>
              <a:rPr lang="ru-RU" sz="800" dirty="0" smtClean="0">
                <a:latin typeface="Calibri" pitchFamily="34" charset="0"/>
                <a:ea typeface="Times New Roman" pitchFamily="18" charset="0"/>
                <a:cs typeface="Calibri" pitchFamily="34" charset="0"/>
              </a:rPr>
              <a:t>2020 </a:t>
            </a:r>
            <a:r>
              <a:rPr lang="ru-RU" sz="800" dirty="0">
                <a:latin typeface="Calibri" pitchFamily="34" charset="0"/>
                <a:ea typeface="Times New Roman" pitchFamily="18" charset="0"/>
                <a:cs typeface="Calibri" pitchFamily="34" charset="0"/>
              </a:rPr>
              <a:t>года расчет велся от общего числа организаций, ведущих деятельность на территории Алтайского края за исключением организаций, указанных п.14 Методики.</a:t>
            </a:r>
            <a:endParaRPr lang="ru-RU" sz="800" dirty="0"/>
          </a:p>
        </p:txBody>
      </p:sp>
      <p:graphicFrame>
        <p:nvGraphicFramePr>
          <p:cNvPr id="3" name="Таблица 2"/>
          <p:cNvGraphicFramePr>
            <a:graphicFrameLocks noGrp="1"/>
          </p:cNvGraphicFramePr>
          <p:nvPr>
            <p:extLst>
              <p:ext uri="{D42A27DB-BD31-4B8C-83A1-F6EECF244321}">
                <p14:modId xmlns:p14="http://schemas.microsoft.com/office/powerpoint/2010/main" val="3699541434"/>
              </p:ext>
            </p:extLst>
          </p:nvPr>
        </p:nvGraphicFramePr>
        <p:xfrm>
          <a:off x="755651" y="1658656"/>
          <a:ext cx="7920040" cy="4650068"/>
        </p:xfrm>
        <a:graphic>
          <a:graphicData uri="http://schemas.openxmlformats.org/drawingml/2006/table">
            <a:tbl>
              <a:tblPr firstRow="1" firstCol="1" bandRow="1">
                <a:tableStyleId>{5C22544A-7EE6-4342-B048-85BDC9FD1C3A}</a:tableStyleId>
              </a:tblPr>
              <a:tblGrid>
                <a:gridCol w="431973">
                  <a:extLst>
                    <a:ext uri="{9D8B030D-6E8A-4147-A177-3AD203B41FA5}">
                      <a16:colId xmlns:a16="http://schemas.microsoft.com/office/drawing/2014/main" val="3883132443"/>
                    </a:ext>
                  </a:extLst>
                </a:gridCol>
                <a:gridCol w="2773617">
                  <a:extLst>
                    <a:ext uri="{9D8B030D-6E8A-4147-A177-3AD203B41FA5}">
                      <a16:colId xmlns:a16="http://schemas.microsoft.com/office/drawing/2014/main" val="1971207204"/>
                    </a:ext>
                  </a:extLst>
                </a:gridCol>
                <a:gridCol w="942890">
                  <a:extLst>
                    <a:ext uri="{9D8B030D-6E8A-4147-A177-3AD203B41FA5}">
                      <a16:colId xmlns:a16="http://schemas.microsoft.com/office/drawing/2014/main" val="3096601259"/>
                    </a:ext>
                  </a:extLst>
                </a:gridCol>
                <a:gridCol w="942890">
                  <a:extLst>
                    <a:ext uri="{9D8B030D-6E8A-4147-A177-3AD203B41FA5}">
                      <a16:colId xmlns:a16="http://schemas.microsoft.com/office/drawing/2014/main" val="1764284394"/>
                    </a:ext>
                  </a:extLst>
                </a:gridCol>
                <a:gridCol w="942890">
                  <a:extLst>
                    <a:ext uri="{9D8B030D-6E8A-4147-A177-3AD203B41FA5}">
                      <a16:colId xmlns:a16="http://schemas.microsoft.com/office/drawing/2014/main" val="1414333332"/>
                    </a:ext>
                  </a:extLst>
                </a:gridCol>
                <a:gridCol w="942890">
                  <a:extLst>
                    <a:ext uri="{9D8B030D-6E8A-4147-A177-3AD203B41FA5}">
                      <a16:colId xmlns:a16="http://schemas.microsoft.com/office/drawing/2014/main" val="1406898083"/>
                    </a:ext>
                  </a:extLst>
                </a:gridCol>
                <a:gridCol w="942890">
                  <a:extLst>
                    <a:ext uri="{9D8B030D-6E8A-4147-A177-3AD203B41FA5}">
                      <a16:colId xmlns:a16="http://schemas.microsoft.com/office/drawing/2014/main" val="2605784893"/>
                    </a:ext>
                  </a:extLst>
                </a:gridCol>
              </a:tblGrid>
              <a:tr h="170906">
                <a:tc rowSpan="2">
                  <a:txBody>
                    <a:bodyPr/>
                    <a:lstStyle/>
                    <a:p>
                      <a:pPr algn="ctr">
                        <a:spcAft>
                          <a:spcPts val="0"/>
                        </a:spcAft>
                      </a:pPr>
                      <a:r>
                        <a:rPr lang="ru-RU" sz="1000" b="1" dirty="0">
                          <a:solidFill>
                            <a:schemeClr val="bg1"/>
                          </a:solidFill>
                          <a:effectLst/>
                        </a:rPr>
                        <a:t>№ п/п</a:t>
                      </a:r>
                      <a:endParaRPr lang="ru-RU" sz="10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rowSpan="2">
                  <a:txBody>
                    <a:bodyPr/>
                    <a:lstStyle/>
                    <a:p>
                      <a:pPr algn="ctr">
                        <a:spcAft>
                          <a:spcPts val="0"/>
                        </a:spcAft>
                      </a:pPr>
                      <a:r>
                        <a:rPr lang="ru-RU" sz="1000" b="1" dirty="0">
                          <a:solidFill>
                            <a:schemeClr val="bg1"/>
                          </a:solidFill>
                          <a:effectLst/>
                        </a:rPr>
                        <a:t>Наименование показателя (индикатора)</a:t>
                      </a:r>
                      <a:endParaRPr lang="ru-RU" sz="10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gridSpan="5">
                  <a:txBody>
                    <a:bodyPr/>
                    <a:lstStyle/>
                    <a:p>
                      <a:pPr algn="ctr">
                        <a:spcAft>
                          <a:spcPts val="0"/>
                        </a:spcAft>
                      </a:pPr>
                      <a:r>
                        <a:rPr lang="ru-RU" sz="1000" b="1">
                          <a:solidFill>
                            <a:schemeClr val="bg1"/>
                          </a:solidFill>
                          <a:effectLst/>
                        </a:rPr>
                        <a:t>Значение показателя (индикатора)</a:t>
                      </a:r>
                      <a:endParaRPr lang="ru-RU" sz="10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287526592"/>
                  </a:ext>
                </a:extLst>
              </a:tr>
              <a:tr h="206512">
                <a:tc vMerge="1">
                  <a:txBody>
                    <a:bodyPr/>
                    <a:lstStyle/>
                    <a:p>
                      <a:endParaRPr lang="ru-RU"/>
                    </a:p>
                  </a:txBody>
                  <a:tcPr/>
                </a:tc>
                <a:tc vMerge="1">
                  <a:txBody>
                    <a:bodyPr/>
                    <a:lstStyle/>
                    <a:p>
                      <a:endParaRPr lang="ru-RU"/>
                    </a:p>
                  </a:txBody>
                  <a:tcPr/>
                </a:tc>
                <a:tc>
                  <a:txBody>
                    <a:bodyPr/>
                    <a:lstStyle/>
                    <a:p>
                      <a:pPr algn="ctr">
                        <a:spcAft>
                          <a:spcPts val="0"/>
                        </a:spcAft>
                      </a:pPr>
                      <a:r>
                        <a:rPr lang="ru-RU" sz="1000" b="1" i="1" dirty="0">
                          <a:solidFill>
                            <a:schemeClr val="bg1"/>
                          </a:solidFill>
                          <a:effectLst/>
                        </a:rPr>
                        <a:t>2019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2020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2021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2022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tc>
                  <a:txBody>
                    <a:bodyPr/>
                    <a:lstStyle/>
                    <a:p>
                      <a:pPr algn="ctr">
                        <a:spcAft>
                          <a:spcPts val="0"/>
                        </a:spcAft>
                      </a:pPr>
                      <a:r>
                        <a:rPr lang="ru-RU" sz="1000" b="1" i="1" dirty="0">
                          <a:solidFill>
                            <a:schemeClr val="bg1"/>
                          </a:solidFill>
                          <a:effectLst/>
                        </a:rPr>
                        <a:t>2023 год</a:t>
                      </a:r>
                      <a:endParaRPr lang="ru-RU" sz="1000" b="1"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3163586881"/>
                  </a:ext>
                </a:extLst>
              </a:tr>
              <a:tr h="170906">
                <a:tc>
                  <a:txBody>
                    <a:bodyPr/>
                    <a:lstStyle/>
                    <a:p>
                      <a:pPr algn="ctr">
                        <a:spcAft>
                          <a:spcPts val="0"/>
                        </a:spcAft>
                      </a:pPr>
                      <a:r>
                        <a:rPr lang="ru-RU" sz="1000" b="0" dirty="0">
                          <a:solidFill>
                            <a:schemeClr val="tx1"/>
                          </a:solidFill>
                          <a:effectLst/>
                        </a:rPr>
                        <a:t>1</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Риск «деловой» коррупции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8,7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16,2</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14,70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18,2</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14,9</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056446585"/>
                  </a:ext>
                </a:extLst>
              </a:tr>
              <a:tr h="341812">
                <a:tc>
                  <a:txBody>
                    <a:bodyPr/>
                    <a:lstStyle/>
                    <a:p>
                      <a:pPr algn="ctr">
                        <a:spcAft>
                          <a:spcPts val="0"/>
                        </a:spcAft>
                      </a:pPr>
                      <a:r>
                        <a:rPr lang="ru-RU" sz="1000" b="0">
                          <a:solidFill>
                            <a:schemeClr val="tx1"/>
                          </a:solidFill>
                          <a:effectLst/>
                        </a:rPr>
                        <a:t>2</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Средний размер взятки в сфере «деловой» коррупции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51681,7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59623,00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62125,00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59988,33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56825,00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86300479"/>
                  </a:ext>
                </a:extLst>
              </a:tr>
              <a:tr h="341812">
                <a:tc>
                  <a:txBody>
                    <a:bodyPr/>
                    <a:lstStyle/>
                    <a:p>
                      <a:pPr algn="ctr">
                        <a:spcAft>
                          <a:spcPts val="0"/>
                        </a:spcAft>
                      </a:pPr>
                      <a:r>
                        <a:rPr lang="ru-RU" sz="1000" b="0">
                          <a:solidFill>
                            <a:schemeClr val="tx1"/>
                          </a:solidFill>
                          <a:effectLst/>
                        </a:rPr>
                        <a:t>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Средняя доля коррупционных издержек в доходе от предпринимательской деятельности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6,74%</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16,80%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15,34%</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8,90%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8,43%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428408846"/>
                  </a:ext>
                </a:extLst>
              </a:tr>
              <a:tr h="341812">
                <a:tc>
                  <a:txBody>
                    <a:bodyPr/>
                    <a:lstStyle/>
                    <a:p>
                      <a:pPr algn="ctr">
                        <a:spcAft>
                          <a:spcPts val="0"/>
                        </a:spcAft>
                      </a:pPr>
                      <a:r>
                        <a:rPr lang="ru-RU" sz="1000" b="0">
                          <a:solidFill>
                            <a:schemeClr val="tx1"/>
                          </a:solidFill>
                          <a:effectLst/>
                        </a:rPr>
                        <a:t>4</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Коррупционный опыт в сфере «деловой» коррупции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14,0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26,30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26,67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30,33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26,3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286064972"/>
                  </a:ext>
                </a:extLst>
              </a:tr>
              <a:tr h="341812">
                <a:tc>
                  <a:txBody>
                    <a:bodyPr/>
                    <a:lstStyle/>
                    <a:p>
                      <a:pPr algn="ctr">
                        <a:spcAft>
                          <a:spcPts val="0"/>
                        </a:spcAft>
                      </a:pPr>
                      <a:r>
                        <a:rPr lang="ru-RU" sz="1000" b="0">
                          <a:solidFill>
                            <a:schemeClr val="tx1"/>
                          </a:solidFill>
                          <a:effectLst/>
                        </a:rPr>
                        <a:t>5</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Среднее количество коррупционных сделок на одного участника коррупционной ситуации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10,3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11,09</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9,79</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10,71</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11,11</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564192024"/>
                  </a:ext>
                </a:extLst>
              </a:tr>
              <a:tr h="341812">
                <a:tc>
                  <a:txBody>
                    <a:bodyPr/>
                    <a:lstStyle/>
                    <a:p>
                      <a:pPr algn="ctr">
                        <a:spcAft>
                          <a:spcPts val="0"/>
                        </a:spcAft>
                      </a:pPr>
                      <a:r>
                        <a:rPr lang="ru-RU" sz="1000" b="0">
                          <a:solidFill>
                            <a:schemeClr val="tx1"/>
                          </a:solidFill>
                          <a:effectLst/>
                        </a:rPr>
                        <a:t>6</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Количество коррупционных сделок в сфере «деловой» коррупции в Алтайском крае</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344836,4 *</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475201,95</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434159,15</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473454,20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467939,65</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672503121"/>
                  </a:ext>
                </a:extLst>
              </a:tr>
              <a:tr h="341812">
                <a:tc>
                  <a:txBody>
                    <a:bodyPr/>
                    <a:lstStyle/>
                    <a:p>
                      <a:pPr algn="ctr">
                        <a:spcAft>
                          <a:spcPts val="0"/>
                        </a:spcAft>
                      </a:pPr>
                      <a:r>
                        <a:rPr lang="ru-RU" sz="1000" b="0">
                          <a:solidFill>
                            <a:schemeClr val="tx1"/>
                          </a:solidFill>
                          <a:effectLst/>
                        </a:rPr>
                        <a:t>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Годовой объем «деловой» коррупции в Алтайском крае</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2714900000,00 *</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28332965864,85</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26972137193,75</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28401726951,46</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26590670611,25</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658073777"/>
                  </a:ext>
                </a:extLst>
              </a:tr>
              <a:tr h="341812">
                <a:tc>
                  <a:txBody>
                    <a:bodyPr/>
                    <a:lstStyle/>
                    <a:p>
                      <a:pPr algn="ctr">
                        <a:spcAft>
                          <a:spcPts val="0"/>
                        </a:spcAft>
                      </a:pPr>
                      <a:r>
                        <a:rPr lang="ru-RU" sz="1000" b="0">
                          <a:solidFill>
                            <a:schemeClr val="tx1"/>
                          </a:solidFill>
                          <a:effectLst/>
                        </a:rPr>
                        <a:t>8</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Коррупционный опыт в сфере осуществления государственных (муниципальных) закупок</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5,33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5,00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3,00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3,3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828608423"/>
                  </a:ext>
                </a:extLst>
              </a:tr>
              <a:tr h="512718">
                <a:tc>
                  <a:txBody>
                    <a:bodyPr/>
                    <a:lstStyle/>
                    <a:p>
                      <a:pPr algn="ctr">
                        <a:spcAft>
                          <a:spcPts val="0"/>
                        </a:spcAft>
                      </a:pPr>
                      <a:r>
                        <a:rPr lang="ru-RU" sz="1000" b="0">
                          <a:solidFill>
                            <a:schemeClr val="tx1"/>
                          </a:solidFill>
                          <a:effectLst/>
                        </a:rPr>
                        <a:t>9</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Доля коррупционных издержек при осуществлении государственных (муниципальных) закупок</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0,0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8,40%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12,93%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8,93%</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8,13%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952166007"/>
                  </a:ext>
                </a:extLst>
              </a:tr>
              <a:tr h="341812">
                <a:tc>
                  <a:txBody>
                    <a:bodyPr/>
                    <a:lstStyle/>
                    <a:p>
                      <a:pPr algn="ctr">
                        <a:spcAft>
                          <a:spcPts val="0"/>
                        </a:spcAft>
                      </a:pPr>
                      <a:r>
                        <a:rPr lang="ru-RU" sz="1000" b="0">
                          <a:solidFill>
                            <a:schemeClr val="tx1"/>
                          </a:solidFill>
                          <a:effectLst/>
                        </a:rPr>
                        <a:t>10</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Мнение представителей бизнеса об интенсивности «деловой» коррупции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72,6%</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75,6%</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75,0%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75,3%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74,3%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664946536"/>
                  </a:ext>
                </a:extLst>
              </a:tr>
              <a:tr h="512718">
                <a:tc>
                  <a:txBody>
                    <a:bodyPr/>
                    <a:lstStyle/>
                    <a:p>
                      <a:pPr algn="ctr">
                        <a:spcAft>
                          <a:spcPts val="0"/>
                        </a:spcAft>
                      </a:pPr>
                      <a:r>
                        <a:rPr lang="ru-RU" sz="1000" b="0">
                          <a:solidFill>
                            <a:schemeClr val="tx1"/>
                          </a:solidFill>
                          <a:effectLst/>
                        </a:rPr>
                        <a:t>11</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Негативное мнение бизнеса об эффективности антикоррупционных мер в сфере «деловой» коррупции</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43,0%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39,4%</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42,3%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46,7%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43,0%</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550935040"/>
                  </a:ext>
                </a:extLst>
              </a:tr>
              <a:tr h="341812">
                <a:tc>
                  <a:txBody>
                    <a:bodyPr/>
                    <a:lstStyle/>
                    <a:p>
                      <a:pPr algn="ctr">
                        <a:spcAft>
                          <a:spcPts val="0"/>
                        </a:spcAft>
                      </a:pPr>
                      <a:r>
                        <a:rPr lang="ru-RU" sz="1000" b="0">
                          <a:solidFill>
                            <a:schemeClr val="tx1"/>
                          </a:solidFill>
                          <a:effectLst/>
                        </a:rPr>
                        <a:t>12</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l">
                        <a:spcAft>
                          <a:spcPts val="0"/>
                        </a:spcAft>
                      </a:pPr>
                      <a:r>
                        <a:rPr lang="ru-RU" sz="1000" b="0" dirty="0">
                          <a:solidFill>
                            <a:schemeClr val="tx1"/>
                          </a:solidFill>
                          <a:effectLst/>
                        </a:rPr>
                        <a:t>Индекс противодействия «деловой» коррупции в Алтайском крае</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0,1595</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a:solidFill>
                            <a:schemeClr val="tx1"/>
                          </a:solidFill>
                          <a:effectLst/>
                        </a:rPr>
                        <a:t>0,2057</a:t>
                      </a:r>
                      <a:endParaRPr lang="ru-RU" sz="1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0,2443</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ru-RU" sz="1000" b="0" dirty="0">
                          <a:solidFill>
                            <a:schemeClr val="tx1"/>
                          </a:solidFill>
                          <a:effectLst/>
                        </a:rPr>
                        <a:t>0,2327</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tc>
                  <a:txBody>
                    <a:bodyPr/>
                    <a:lstStyle/>
                    <a:p>
                      <a:pPr algn="ctr">
                        <a:spcAft>
                          <a:spcPts val="0"/>
                        </a:spcAft>
                      </a:pPr>
                      <a:r>
                        <a:rPr lang="ru-RU" sz="1000" b="0" dirty="0">
                          <a:solidFill>
                            <a:schemeClr val="tx1"/>
                          </a:solidFill>
                          <a:effectLst/>
                        </a:rPr>
                        <a:t>0,2121</a:t>
                      </a:r>
                      <a:endParaRPr lang="ru-RU" sz="1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071766706"/>
                  </a:ext>
                </a:extLst>
              </a:tr>
            </a:tbl>
          </a:graphicData>
        </a:graphic>
      </p:graphicFrame>
    </p:spTree>
    <p:extLst>
      <p:ext uri="{BB962C8B-B14F-4D97-AF65-F5344CB8AC3E}">
        <p14:creationId xmlns:p14="http://schemas.microsoft.com/office/powerpoint/2010/main" val="1828095449"/>
      </p:ext>
    </p:extLst>
  </p:cSld>
  <p:clrMapOvr>
    <a:masterClrMapping/>
  </p:clrMapOvr>
  <p:transition>
    <p:newsflash/>
    <p:sndAc>
      <p:stSnd>
        <p:snd r:embed="rId2" name="camera.wav"/>
      </p:st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760640" y="333375"/>
            <a:ext cx="7929618" cy="857256"/>
          </a:xfrm>
          <a:solidFill>
            <a:schemeClr val="accent1"/>
          </a:solidFill>
        </p:spPr>
        <p:txBody>
          <a:bodyPr>
            <a:normAutofit/>
          </a:bodyPr>
          <a:lstStyle/>
          <a:p>
            <a:r>
              <a:rPr lang="ru-RU" sz="2200" dirty="0" smtClean="0">
                <a:solidFill>
                  <a:schemeClr val="bg1"/>
                </a:solidFill>
              </a:rPr>
              <a:t>ОСНОВНЫЕ ВЫВОДЫ ПО РЕЗУЛЬТАТАМ ПРОВЕДЕННОГО МОНИТОРИНГА УРОВНЯ КОРРУПЦИИ</a:t>
            </a:r>
            <a:endParaRPr lang="ru-RU" sz="2200" dirty="0">
              <a:solidFill>
                <a:schemeClr val="bg1"/>
              </a:solidFill>
            </a:endParaRPr>
          </a:p>
        </p:txBody>
      </p:sp>
      <p:sp>
        <p:nvSpPr>
          <p:cNvPr id="3" name="Содержимое 2"/>
          <p:cNvSpPr>
            <a:spLocks noGrp="1"/>
          </p:cNvSpPr>
          <p:nvPr>
            <p:ph idx="1"/>
          </p:nvPr>
        </p:nvSpPr>
        <p:spPr>
          <a:xfrm>
            <a:off x="760640" y="1190631"/>
            <a:ext cx="7915048" cy="5118094"/>
          </a:xfrm>
        </p:spPr>
        <p:txBody>
          <a:bodyPr>
            <a:noAutofit/>
          </a:bodyPr>
          <a:lstStyle/>
          <a:p>
            <a:pPr marL="0" indent="0" algn="just">
              <a:buNone/>
            </a:pPr>
            <a:r>
              <a:rPr lang="ru-RU" sz="1800" dirty="0"/>
              <a:t>ПО РЕЗУЛЬТАТАМ ОПРОСА НАСЕЛЕНИЯ </a:t>
            </a:r>
            <a:r>
              <a:rPr lang="ru-RU" sz="1800" dirty="0" smtClean="0"/>
              <a:t>АЛТАЙСКОГО КРАЯ</a:t>
            </a:r>
          </a:p>
          <a:p>
            <a:pPr marL="0" indent="0" algn="just">
              <a:buNone/>
            </a:pPr>
            <a:endParaRPr lang="ru-RU" sz="1800" dirty="0"/>
          </a:p>
          <a:p>
            <a:pPr algn="just"/>
            <a:r>
              <a:rPr lang="ru-RU" sz="1800" dirty="0"/>
              <a:t>Население Алтайского края преимущественно негативно относится к участникам коррупционных сделок (как взяткодателям, так и взяткополучателям), т.е. коррупция является социально осуждаемым образцом поведения. При этом граждане признают, что уровень коррупции в регионе за последнее время значимо не изменился. По мнению населения, динамика уровня коррупции в регионе и населенных пунктах Алтайского края существенно ниже, чем аналогичные показатели динамики коррупции в целом по стране</a:t>
            </a:r>
            <a:r>
              <a:rPr lang="ru-RU" sz="1800" dirty="0" smtClean="0"/>
              <a:t>.</a:t>
            </a:r>
          </a:p>
          <a:p>
            <a:pPr algn="just"/>
            <a:r>
              <a:rPr lang="ru-RU" sz="1800" dirty="0"/>
              <a:t>Результаты исследования свидетельствуют, что в целом честными (склейка позиций «абсолютно честные» и «довольно честные») жители региона считают средние школы, училища и техникумы (58,3%), поликлиники и больницы (51,3%), армию (51,2%). В большинстве своем – СМИ (49,7%), власти края и органы ГИБДД (по 47,5%), правоохранительные органы (полицию, прокуратуру и пр.) (46,6%) и политические партии (45,7%).</a:t>
            </a:r>
            <a:endParaRPr lang="ru-RU" sz="1800" dirty="0" smtClean="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357166"/>
            <a:ext cx="7889902" cy="5951559"/>
          </a:xfrm>
        </p:spPr>
        <p:txBody>
          <a:bodyPr>
            <a:noAutofit/>
          </a:bodyPr>
          <a:lstStyle/>
          <a:p>
            <a:pPr algn="just"/>
            <a:r>
              <a:rPr lang="ru-RU" sz="1800" dirty="0"/>
              <a:t>Среди государственных и муниципальных услуг наиболее часто респонденты обращались в больницы и поликлиники (получение бесплатной медицинской помощи, прием у врача, лечение и операции) (44,0%). 5,5% жителей Алтайского края обращались за получением социальных выплат. </a:t>
            </a:r>
          </a:p>
          <a:p>
            <a:pPr algn="just"/>
            <a:r>
              <a:rPr lang="ru-RU" sz="1800" dirty="0"/>
              <a:t>Наиболее высок риск попадания в коррупционную ситуацию при урегулировании ситуации с автоинспекцией (94,7% случаев). На втором месте по вероятности попадания в коррупционную ситуацию жители региона поставили поступление, перевод из одного вуза в другой, получение экзаменов, зачетов, диплома и пр. (76,9% случаев из 100%). Далее по степени выраженности коррупционных проявлений следуют ситуации, связанные с решением проблем в связи с призывом на военную службу (66,7% случаев из 100</a:t>
            </a:r>
            <a:r>
              <a:rPr lang="ru-RU" sz="1800" dirty="0" smtClean="0"/>
              <a:t>%).</a:t>
            </a:r>
            <a:endParaRPr lang="ru-RU" sz="1800" dirty="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357166"/>
            <a:ext cx="7889902" cy="5951559"/>
          </a:xfrm>
        </p:spPr>
        <p:txBody>
          <a:bodyPr>
            <a:noAutofit/>
          </a:bodyPr>
          <a:lstStyle/>
          <a:p>
            <a:pPr algn="just"/>
            <a:r>
              <a:rPr lang="ru-RU" sz="1800" dirty="0"/>
              <a:t>Статистические оценки показывают, что 13,2% жителей Алтайского края так или иначе оказывались в коррупционной ситуации при обращении в государственные (муниципальные) учреждения. При этом, за последний год жители края наиболее часто попадали в коррупционную ситуацию при получении бесплатной медицинской помощи и при обращении в автоинспекцию. Можно говорить о том, что жители Алтайского края наиболее часто попадали в коррупционные ситуации при получении тех услуг, за которыми они чаще всего обращались и в тех органах, с которыми они чаще всего взаимодействуют.</a:t>
            </a:r>
          </a:p>
          <a:p>
            <a:pPr algn="just"/>
            <a:r>
              <a:rPr lang="ru-RU" sz="1800" dirty="0" smtClean="0"/>
              <a:t>В </a:t>
            </a:r>
            <a:r>
              <a:rPr lang="ru-RU" sz="1800" dirty="0"/>
              <a:t>целом, население региона можно считать информированным о мерах, которые органы власти принимают для противодействия коррупции. Однако, по мнению участников исследования, предпринимаемых органами власти усилий недостаточно для противодействия коррупции. Кроме того, практически половина жителей Алтайского края считают, что руководство региона не стремиться решать проблемы коррупции, поскольку у него нет на это как желания, так и возможностей.</a:t>
            </a:r>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357166"/>
            <a:ext cx="7889902" cy="5951559"/>
          </a:xfrm>
        </p:spPr>
        <p:txBody>
          <a:bodyPr>
            <a:noAutofit/>
          </a:bodyPr>
          <a:lstStyle/>
          <a:p>
            <a:pPr algn="just"/>
            <a:r>
              <a:rPr lang="ru-RU" sz="1800" b="1" dirty="0" smtClean="0"/>
              <a:t>Объектом </a:t>
            </a:r>
            <a:r>
              <a:rPr lang="ru-RU" sz="1800" b="1" dirty="0"/>
              <a:t>проводимого мониторинга </a:t>
            </a:r>
            <a:r>
              <a:rPr lang="ru-RU" sz="1800" dirty="0"/>
              <a:t>были выбраны мнение и оценки 1) населения </a:t>
            </a:r>
            <a:r>
              <a:rPr lang="ru-RU" sz="1800" dirty="0" smtClean="0"/>
              <a:t>Алтайского </a:t>
            </a:r>
            <a:r>
              <a:rPr lang="ru-RU" sz="1800" dirty="0"/>
              <a:t>края старше 18 лет, проживающего на территории края более 2 лет, а также 2) представителей бизнес-сообщества региона об уровне, структуре и специфике коррупции в </a:t>
            </a:r>
            <a:r>
              <a:rPr lang="ru-RU" sz="1800" dirty="0" smtClean="0"/>
              <a:t>Алтайском </a:t>
            </a:r>
            <a:r>
              <a:rPr lang="ru-RU" sz="1800" dirty="0"/>
              <a:t>крае, а также эффективности антикоррупционных мер, принимаемых руководством региона</a:t>
            </a:r>
            <a:r>
              <a:rPr lang="ru-RU" sz="1800" dirty="0" smtClean="0"/>
              <a:t>.</a:t>
            </a:r>
          </a:p>
          <a:p>
            <a:pPr marL="0" indent="0" algn="just">
              <a:buNone/>
            </a:pPr>
            <a:endParaRPr lang="ru-RU" sz="1800" dirty="0" smtClean="0"/>
          </a:p>
          <a:p>
            <a:pPr algn="just"/>
            <a:r>
              <a:rPr lang="ru-RU" sz="1800" b="1" dirty="0" smtClean="0"/>
              <a:t>География исследования </a:t>
            </a:r>
            <a:r>
              <a:rPr lang="ru-RU" sz="1800" dirty="0" smtClean="0"/>
              <a:t>– исследование, </a:t>
            </a:r>
            <a:r>
              <a:rPr lang="ru-RU" sz="1800" dirty="0"/>
              <a:t>посвященное оценке восприятия населением </a:t>
            </a:r>
            <a:r>
              <a:rPr lang="ru-RU" sz="1800" dirty="0" smtClean="0"/>
              <a:t>уровня </a:t>
            </a:r>
            <a:r>
              <a:rPr lang="ru-RU" sz="1800" dirty="0"/>
              <a:t>распространенности коррупции в Алтайском крае, а также эффективности антикоррупционной работы, проводимой государственными органами Алтайского </a:t>
            </a:r>
            <a:r>
              <a:rPr lang="ru-RU" sz="1800" dirty="0" smtClean="0"/>
              <a:t>края проводилось в столице края г. Барнауле, 3 городах краевого значения и 14 муниципальных образованиях.</a:t>
            </a:r>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650" y="357166"/>
            <a:ext cx="7920038" cy="5951559"/>
          </a:xfrm>
        </p:spPr>
        <p:txBody>
          <a:bodyPr>
            <a:noAutofit/>
          </a:bodyPr>
          <a:lstStyle/>
          <a:p>
            <a:pPr marL="0" indent="0" algn="just">
              <a:buNone/>
            </a:pPr>
            <a:r>
              <a:rPr lang="ru-RU" sz="1800" dirty="0"/>
              <a:t>ПО РЕЗУЛЬТАТАМ ОПРОСА ПРЕДСТАВИТЕЛЕЙ БИЗНЕС-СООБЩЕСТВА РЕГИОНА</a:t>
            </a:r>
          </a:p>
          <a:p>
            <a:pPr algn="just"/>
            <a:endParaRPr lang="ru-RU" sz="1800" dirty="0"/>
          </a:p>
          <a:p>
            <a:pPr algn="just"/>
            <a:r>
              <a:rPr lang="ru-RU" sz="1800" dirty="0"/>
              <a:t>Порядка 45% предпринимателей считает, что коррупция скорее мешает ведению их бизнеса. Обратной точки зрения придерживается лишь 7,7% бизнесменов. При этом основными причинами коррупции по мнению краевого бизнес-сообщества являются алчность должностных лиц (36,3%), а также особенностях культуры и менталитета русского народа и противоречивое законодательство (27,7% и 18,0% соответственно</a:t>
            </a:r>
            <a:r>
              <a:rPr lang="ru-RU" sz="1800" dirty="0" smtClean="0"/>
              <a:t>).</a:t>
            </a:r>
            <a:endParaRPr lang="ru-RU" sz="1800" dirty="0"/>
          </a:p>
          <a:p>
            <a:pPr algn="just"/>
            <a:r>
              <a:rPr lang="ru-RU" sz="1800" dirty="0"/>
              <a:t>Чаще всего к взяткам прибегают для получения того или иного документа (24,7%) или обхода невыполнимых или обременительных для организации правил и требований законодательства (18,7% и 16,3% соответственно). Как правило, предприниматели склоняются к даче взятки по принуждению со стороны должностных лиц (об этом сообщило 34% опрошенных). По мнению 39,3% предпринимателей, они прибегли к взятке в силу того, что «так надежнее с точки зрения интересов организации». 26,7% бизнесменов приняли такое решение на основе опыта коллег из других организаций.</a:t>
            </a:r>
          </a:p>
        </p:txBody>
      </p:sp>
    </p:spTree>
    <p:extLst>
      <p:ext uri="{BB962C8B-B14F-4D97-AF65-F5344CB8AC3E}">
        <p14:creationId xmlns:p14="http://schemas.microsoft.com/office/powerpoint/2010/main" val="2965977967"/>
      </p:ext>
    </p:extLst>
  </p:cSld>
  <p:clrMapOvr>
    <a:masterClrMapping/>
  </p:clrMapOvr>
  <p:transition>
    <p:newsflash/>
    <p:sndAc>
      <p:stSnd>
        <p:snd r:embed="rId2" name="camera.wav"/>
      </p:stSnd>
    </p:sndAc>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650" y="357166"/>
            <a:ext cx="7920038" cy="5951559"/>
          </a:xfrm>
        </p:spPr>
        <p:txBody>
          <a:bodyPr>
            <a:noAutofit/>
          </a:bodyPr>
          <a:lstStyle/>
          <a:p>
            <a:pPr algn="just"/>
            <a:r>
              <a:rPr lang="ru-RU" sz="1800" dirty="0"/>
              <a:t>При подаче жалобы на противоправные действия со стороны должностных лиц, 35,7% участников исследования указали на ухудшение ситуации после подачи жалобы. В 26,2% случаев результата от обращения не было. На разрешение ситуации в позитивном ключе указало 19,1% предпринимателей. </a:t>
            </a:r>
            <a:endParaRPr lang="ru-RU" sz="1800" dirty="0" smtClean="0"/>
          </a:p>
          <a:p>
            <a:pPr algn="just"/>
            <a:r>
              <a:rPr lang="ru-RU" sz="1800" dirty="0"/>
              <a:t>По мнению представителей бизнеса взяточничество наиболее распространено на федеральном уровне. На данном уровне с коррупцией можно столкнуться в 3 раза чаще, чем на региональном и в 2 раза чаще, чем на муниципальном. Кроме этого предприниматели отмечают, что именно на федеральном уровне отмечается наибольший рост уровня коррупции за последнее время (30,3%). О том, что уровень коррупции вырос на местном уровне, сообщили 18,0% респондентов. В целом предприниматели полагают, что на локальном уровне наиболее заметно снижение уровня коррупции.</a:t>
            </a:r>
            <a:endParaRPr lang="ru-RU" sz="1800" dirty="0" smtClean="0"/>
          </a:p>
        </p:txBody>
      </p:sp>
    </p:spTree>
    <p:extLst>
      <p:ext uri="{BB962C8B-B14F-4D97-AF65-F5344CB8AC3E}">
        <p14:creationId xmlns:p14="http://schemas.microsoft.com/office/powerpoint/2010/main" val="2136806813"/>
      </p:ext>
    </p:extLst>
  </p:cSld>
  <p:clrMapOvr>
    <a:masterClrMapping/>
  </p:clrMapOvr>
  <p:transition>
    <p:newsflash/>
    <p:sndAc>
      <p:stSnd>
        <p:snd r:embed="rId2" name="camera.wav"/>
      </p:stSnd>
    </p:sndAc>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650" y="333376"/>
            <a:ext cx="7920038" cy="5975349"/>
          </a:xfrm>
        </p:spPr>
        <p:txBody>
          <a:bodyPr>
            <a:noAutofit/>
          </a:bodyPr>
          <a:lstStyle/>
          <a:p>
            <a:pPr algn="just"/>
            <a:r>
              <a:rPr lang="ru-RU" sz="1800" dirty="0"/>
              <a:t>Оценивая динамику уровня коррупции за последний год в различных органах власти, на рост коррупции предприниматели чаще указывали в судебных органах (21,0%), полиции и органах внутренних дел (17,7%) органах, занимающихся вопросами предоставления в аренду помещений (17,1%), а также в органах по реализации государственной (муниципальной) политики в сфере торговли, питания и услуг (14,8%). Наиболее заметное снижение уровня коррупции отмечается в налоговых органах (14,4</a:t>
            </a:r>
            <a:r>
              <a:rPr lang="ru-RU" sz="1800" dirty="0" smtClean="0"/>
              <a:t>%)</a:t>
            </a:r>
          </a:p>
          <a:p>
            <a:pPr algn="just"/>
            <a:r>
              <a:rPr lang="ru-RU" sz="1800" dirty="0"/>
              <a:t>По результатам исследования, чаще всего бизнесменам приходится давать взятки должностным лицам для того, чтобы они не допустили попустительства на службе (13,3%). В 12,0% случаев время от времени предприниматели дают взятки, чтобы должностные лица быстрее сделали то, что и так должны делать по долгу службы, а в 12,3% случаев вынуждены просить чиновника использовать свой авторитет, «поспособствовать» решению того или иного вопроса.</a:t>
            </a:r>
            <a:endParaRPr lang="ru-RU" sz="1800" dirty="0" smtClean="0"/>
          </a:p>
        </p:txBody>
      </p:sp>
    </p:spTree>
    <p:extLst>
      <p:ext uri="{BB962C8B-B14F-4D97-AF65-F5344CB8AC3E}">
        <p14:creationId xmlns:p14="http://schemas.microsoft.com/office/powerpoint/2010/main" val="698571834"/>
      </p:ext>
    </p:extLst>
  </p:cSld>
  <p:clrMapOvr>
    <a:masterClrMapping/>
  </p:clrMapOvr>
  <p:transition>
    <p:newsflash/>
    <p:sndAc>
      <p:stSnd>
        <p:snd r:embed="rId2" name="camera.wav"/>
      </p:stSnd>
    </p:sndAc>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650" y="357166"/>
            <a:ext cx="7920038" cy="5951559"/>
          </a:xfrm>
        </p:spPr>
        <p:txBody>
          <a:bodyPr>
            <a:noAutofit/>
          </a:bodyPr>
          <a:lstStyle/>
          <a:p>
            <a:pPr algn="just"/>
            <a:r>
              <a:rPr lang="ru-RU" sz="1800" dirty="0"/>
              <a:t>Данные исследования свидетельствуют о повышенном коррупционном потенциале в таких структурах органы по реализации государственной политики в сфере торговли, питания и услуг (28,4% опрошенных предпринимателей отметили, что с той или иной частотой вынуждены давать за ту или иную услугу неформальное вознаграждение чиновникам из этой сферы), а также полиция и органы внутренних дел (22,8%). 22,4% предпринимателей указали на необходимость неформальных платежей при взаимодействии с органами по архитектуре и строительству. Минимально коррупции подвержены налоговые органы и </a:t>
            </a:r>
            <a:r>
              <a:rPr lang="ru-RU" sz="1800" dirty="0" err="1"/>
              <a:t>Росреестр</a:t>
            </a:r>
            <a:r>
              <a:rPr lang="ru-RU" sz="1800" dirty="0" smtClean="0"/>
              <a:t>.</a:t>
            </a:r>
          </a:p>
          <a:p>
            <a:pPr algn="just"/>
            <a:r>
              <a:rPr lang="ru-RU" sz="1800" dirty="0"/>
              <a:t>По мнению предпринимателей, чаще всего незаконные требования к их организации предъявляют налоговые органы (об этом заявили 13,3% опрошенных), полиция и органы внутренних дел (12,0%), а также прокуратура (11,3</a:t>
            </a:r>
            <a:r>
              <a:rPr lang="ru-RU" sz="1800" dirty="0" smtClean="0"/>
              <a:t>%).</a:t>
            </a:r>
          </a:p>
          <a:p>
            <a:pPr algn="just"/>
            <a:r>
              <a:rPr lang="ru-RU" sz="1800" dirty="0"/>
              <a:t>Результаты проведенного исследования показывают, что в конкурсах на получение государственного или муниципального контракта участвовали 22,3% предпринимателей. Также опрос предпринимателей показал, что более чем в 80% случаев предприниматели, участвовавшие в торгах и получивших контракт на выполнение государственного или муниципального заказа, не сталкивались с коррупцией.</a:t>
            </a:r>
          </a:p>
        </p:txBody>
      </p:sp>
    </p:spTree>
    <p:extLst>
      <p:ext uri="{BB962C8B-B14F-4D97-AF65-F5344CB8AC3E}">
        <p14:creationId xmlns:p14="http://schemas.microsoft.com/office/powerpoint/2010/main" val="1299484563"/>
      </p:ext>
    </p:extLst>
  </p:cSld>
  <p:clrMapOvr>
    <a:masterClrMapping/>
  </p:clrMapOvr>
  <p:transition>
    <p:newsflash/>
    <p:sndAc>
      <p:stSnd>
        <p:snd r:embed="rId2" name="camera.wav"/>
      </p:stSnd>
    </p:sndAc>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650" y="357166"/>
            <a:ext cx="7920038" cy="6143668"/>
          </a:xfrm>
        </p:spPr>
        <p:txBody>
          <a:bodyPr>
            <a:noAutofit/>
          </a:bodyPr>
          <a:lstStyle/>
          <a:p>
            <a:pPr algn="just"/>
            <a:r>
              <a:rPr lang="ru-RU" sz="1800" dirty="0"/>
              <a:t>38,6% опрошенных предпринимателей отмечают нацеленность властей на борьбу с коррупцией, однако, в некоторых случаях власти просто не могут с ней справиться. Противоположную точку зрения разделяет 29,4% опрошенных представителей бизнеса. По их мнению, власти региона не только не могут бороться с коррупцией, но и не хотят делать этого. </a:t>
            </a:r>
            <a:endParaRPr lang="ru-RU" sz="1800" dirty="0" smtClean="0"/>
          </a:p>
          <a:p>
            <a:pPr algn="just"/>
            <a:r>
              <a:rPr lang="ru-RU" sz="1800" dirty="0"/>
              <a:t>Касаемо осведомленности бизнес-сообщества региона о деятельности властей по противодействию коррупции, то о такой работе органов власти осведомлено 78,7% предпринимателей. Отметим, что эффективной такую деятельность видят 26,7% бизнесменов. 43,0% предпринимателей полагают, что такая деятельность является неэффективной, а 2,7% опрошенных видят ее </a:t>
            </a:r>
            <a:r>
              <a:rPr lang="ru-RU" sz="1800" dirty="0" err="1"/>
              <a:t>контрэффективной</a:t>
            </a:r>
            <a:r>
              <a:rPr lang="ru-RU" sz="1800" dirty="0" smtClean="0"/>
              <a:t>.</a:t>
            </a:r>
          </a:p>
          <a:p>
            <a:pPr algn="just"/>
            <a:r>
              <a:rPr lang="ru-RU" sz="1800" dirty="0"/>
              <a:t>В наибольшей степени эффективными мерами по противодействию коррупции предприниматели считают: упрощение процедуры предоставления услуг органами власти (71,7%), ужесточение наказания за коррупцию (63,7%), повышение прозрачности административных процедур (63,3%). В наименьшей степени эффективны, по их мнению, такие меры регламентирование подарков должностным лицам (42,7%), повышение зарплат чиновникам (37,1%), создание специального органа власти по борьбе с коррупцией (38,7%).</a:t>
            </a:r>
          </a:p>
        </p:txBody>
      </p:sp>
    </p:spTree>
    <p:extLst>
      <p:ext uri="{BB962C8B-B14F-4D97-AF65-F5344CB8AC3E}">
        <p14:creationId xmlns:p14="http://schemas.microsoft.com/office/powerpoint/2010/main" val="2964376437"/>
      </p:ext>
    </p:extLst>
  </p:cSld>
  <p:clrMapOvr>
    <a:masterClrMapping/>
  </p:clrMapOvr>
  <p:transition>
    <p:newsflash/>
    <p:sndAc>
      <p:stSnd>
        <p:snd r:embed="rId2" name="camera.wav"/>
      </p:stSnd>
    </p:sndAc>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714620"/>
            <a:ext cx="9144000" cy="1285884"/>
          </a:xfrm>
        </p:spPr>
        <p:txBody>
          <a:bodyPr>
            <a:noAutofit/>
          </a:bodyPr>
          <a:lstStyle/>
          <a:p>
            <a:r>
              <a:rPr lang="en-US" sz="3200" b="1" dirty="0" smtClean="0"/>
              <a:t/>
            </a:r>
            <a:br>
              <a:rPr lang="en-US" sz="3200" b="1" dirty="0" smtClean="0"/>
            </a:br>
            <a:r>
              <a:rPr lang="ru-RU" sz="3000" b="1" dirty="0" smtClean="0"/>
              <a:t>Благодарим за внимание !</a:t>
            </a:r>
            <a:r>
              <a:rPr lang="ru-RU" sz="2800" dirty="0" smtClean="0"/>
              <a:t/>
            </a:r>
            <a:br>
              <a:rPr lang="ru-RU" sz="2800" dirty="0" smtClean="0"/>
            </a:br>
            <a:endParaRPr lang="ru-RU" sz="3000" dirty="0"/>
          </a:p>
        </p:txBody>
      </p:sp>
    </p:spTree>
  </p:cSld>
  <p:clrMapOvr>
    <a:masterClrMapping/>
  </p:clrMapOvr>
  <p:transition>
    <p:newsflash/>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77901" y="1197301"/>
            <a:ext cx="7929618" cy="1439611"/>
          </a:xfrm>
        </p:spPr>
        <p:txBody>
          <a:bodyPr>
            <a:noAutofit/>
          </a:bodyPr>
          <a:lstStyle/>
          <a:p>
            <a:pPr algn="just"/>
            <a:r>
              <a:rPr lang="ru-RU" sz="1800" dirty="0"/>
              <a:t>По итогам исследования чуть менее 1/3 участников исследования полагают, что в целом в России уровень коррупции за последний год увеличился. Еще 35,8% жителей региона считают, что уровень коррупции в нашей стране остался на прежнем уровне. На снижение случаев коррупции указывает около 12% </a:t>
            </a:r>
            <a:r>
              <a:rPr lang="ru-RU" sz="1800" dirty="0" smtClean="0"/>
              <a:t>респондентов. </a:t>
            </a:r>
            <a:endParaRPr lang="ru-RU" sz="1800" dirty="0"/>
          </a:p>
        </p:txBody>
      </p:sp>
      <p:sp>
        <p:nvSpPr>
          <p:cNvPr id="26625" name="Rectangle 1"/>
          <p:cNvSpPr>
            <a:spLocks noChangeArrowheads="1"/>
          </p:cNvSpPr>
          <p:nvPr/>
        </p:nvSpPr>
        <p:spPr bwMode="auto">
          <a:xfrm>
            <a:off x="764170" y="5857388"/>
            <a:ext cx="791151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600" b="1" dirty="0" smtClean="0"/>
              <a:t>Рис. 1. </a:t>
            </a:r>
            <a:r>
              <a:rPr lang="ru-RU" sz="1600" dirty="0" smtClean="0"/>
              <a:t>Мнение населения о динамике уровня коррупции за последний год </a:t>
            </a:r>
          </a:p>
          <a:p>
            <a:pPr lvl="0" algn="ctr" fontAlgn="base">
              <a:spcBef>
                <a:spcPct val="0"/>
              </a:spcBef>
              <a:spcAft>
                <a:spcPct val="0"/>
              </a:spcAft>
            </a:pPr>
            <a:r>
              <a:rPr lang="ru-RU" sz="1600" dirty="0" smtClean="0"/>
              <a:t>в целом по стране, (динамика 2019-2023 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sp>
        <p:nvSpPr>
          <p:cNvPr id="7" name="Заголовок 3"/>
          <p:cNvSpPr>
            <a:spLocks noGrp="1"/>
          </p:cNvSpPr>
          <p:nvPr>
            <p:ph type="title"/>
          </p:nvPr>
        </p:nvSpPr>
        <p:spPr>
          <a:xfrm>
            <a:off x="764170" y="333375"/>
            <a:ext cx="7929619" cy="857256"/>
          </a:xfrm>
        </p:spPr>
        <p:txBody>
          <a:bodyPr anchor="ctr">
            <a:noAutofit/>
          </a:bodyPr>
          <a:lstStyle/>
          <a:p>
            <a:pPr algn="ctr"/>
            <a:r>
              <a:rPr lang="ru-RU" sz="2200" dirty="0" smtClean="0"/>
              <a:t>БЫТОВАЯ КОРРУПЦИЯ В АЛТАЙСКОМ КРАЕ: АНАЛИЗ СТРУКТУРЫ, ПРИЧИН И МАСШАБОВ РАСПРОСТРАНЕНИЯ</a:t>
            </a:r>
            <a:endParaRPr lang="ru-RU" sz="2200" dirty="0"/>
          </a:p>
        </p:txBody>
      </p:sp>
      <p:graphicFrame>
        <p:nvGraphicFramePr>
          <p:cNvPr id="9" name="Диаграмма 8"/>
          <p:cNvGraphicFramePr/>
          <p:nvPr>
            <p:extLst>
              <p:ext uri="{D42A27DB-BD31-4B8C-83A1-F6EECF244321}">
                <p14:modId xmlns:p14="http://schemas.microsoft.com/office/powerpoint/2010/main" val="3341007149"/>
              </p:ext>
            </p:extLst>
          </p:nvPr>
        </p:nvGraphicFramePr>
        <p:xfrm>
          <a:off x="1458812" y="2636913"/>
          <a:ext cx="6515299" cy="32204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85786" y="357166"/>
            <a:ext cx="7889902" cy="5429288"/>
          </a:xfrm>
        </p:spPr>
        <p:txBody>
          <a:bodyPr>
            <a:noAutofit/>
          </a:bodyPr>
          <a:lstStyle/>
          <a:p>
            <a:pPr algn="just"/>
            <a:r>
              <a:rPr lang="ru-RU" sz="1800" dirty="0"/>
              <a:t>Касаемо мнения жителей региона о динамике уровня коррупции в крае, то участники опроса оценивают ее в более позитивном ключе. Об увеличении числа коррупционных ситуаций в регионе сообщает практически в 2 раза меньше респондентов (15,8%), чем в целом по стране. Около 42% участников исследования указывают на неизменность уровня коррупции в Алтайском крае. На снижение динамики уровня коррупции в регионе указало 10,7% респондентов. </a:t>
            </a:r>
            <a:endParaRPr lang="ru-RU" sz="1800" dirty="0" smtClean="0"/>
          </a:p>
          <a:p>
            <a:pPr algn="just"/>
            <a:endParaRPr lang="ru-RU" sz="1800" dirty="0"/>
          </a:p>
          <a:p>
            <a:pPr algn="just"/>
            <a:r>
              <a:rPr lang="ru-RU" sz="1800" dirty="0"/>
              <a:t>Если рассматривать ситуацию с динамикой уровня коррупции на более локальном уровне (т.е. уровне населенного пункта проживания участников исследования), то можно наблюдать аналогичное распределение ответов, что и при оценке динамики коррупции в целом по Алтайскому краю. При этом, в 2023 году на неизменность уровня коррупции за прошедший год указывает также, как и 2020-2022 гг. порядка 48% участников опроса.</a:t>
            </a:r>
          </a:p>
        </p:txBody>
      </p:sp>
    </p:spTree>
    <p:extLst>
      <p:ext uri="{BB962C8B-B14F-4D97-AF65-F5344CB8AC3E}">
        <p14:creationId xmlns:p14="http://schemas.microsoft.com/office/powerpoint/2010/main" val="2093642939"/>
      </p:ext>
    </p:extLst>
  </p:cSld>
  <p:clrMapOvr>
    <a:masterClrMapping/>
  </p:clrMapOvr>
  <p:transition>
    <p:newsflash/>
    <p:sndAc>
      <p:stSnd>
        <p:snd r:embed="rId2" name="camera.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766046" y="3090446"/>
            <a:ext cx="792003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600" b="1" dirty="0" smtClean="0"/>
              <a:t>Рис. 2. </a:t>
            </a:r>
            <a:r>
              <a:rPr lang="ru-RU" sz="1600" dirty="0"/>
              <a:t>Изменение уровня коррупции за год в крае, (динамика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sp>
        <p:nvSpPr>
          <p:cNvPr id="8" name="Rectangle 1"/>
          <p:cNvSpPr>
            <a:spLocks noChangeArrowheads="1"/>
          </p:cNvSpPr>
          <p:nvPr/>
        </p:nvSpPr>
        <p:spPr bwMode="auto">
          <a:xfrm>
            <a:off x="751654" y="5882465"/>
            <a:ext cx="792961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600" b="1" dirty="0" smtClean="0"/>
              <a:t>Рис. 3. </a:t>
            </a:r>
            <a:r>
              <a:rPr lang="ru-RU" sz="1600" dirty="0" smtClean="0"/>
              <a:t>Мнение населения о динамике уровня коррупции за последний год </a:t>
            </a:r>
          </a:p>
          <a:p>
            <a:pPr lvl="0" algn="ctr" fontAlgn="base">
              <a:spcBef>
                <a:spcPct val="0"/>
              </a:spcBef>
              <a:spcAft>
                <a:spcPct val="0"/>
              </a:spcAft>
            </a:pPr>
            <a:r>
              <a:rPr lang="ru-RU" sz="1600" dirty="0"/>
              <a:t>в</a:t>
            </a:r>
            <a:r>
              <a:rPr lang="ru-RU" sz="1600" dirty="0" smtClean="0"/>
              <a:t> населенном пункте</a:t>
            </a:r>
            <a:r>
              <a:rPr lang="ru-RU" sz="1600" dirty="0"/>
              <a:t>, (динамика </a:t>
            </a:r>
            <a:r>
              <a:rPr lang="ru-RU" sz="1600" dirty="0" smtClean="0"/>
              <a:t>2019-2023 </a:t>
            </a:r>
            <a:r>
              <a:rPr lang="ru-RU" sz="1600" dirty="0"/>
              <a:t>гг.),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7" name="Диаграмма 6"/>
          <p:cNvGraphicFramePr/>
          <p:nvPr>
            <p:extLst>
              <p:ext uri="{D42A27DB-BD31-4B8C-83A1-F6EECF244321}">
                <p14:modId xmlns:p14="http://schemas.microsoft.com/office/powerpoint/2010/main" val="2914823464"/>
              </p:ext>
            </p:extLst>
          </p:nvPr>
        </p:nvGraphicFramePr>
        <p:xfrm>
          <a:off x="1922195" y="334900"/>
          <a:ext cx="5605692" cy="275554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Диаграмма 8"/>
          <p:cNvGraphicFramePr/>
          <p:nvPr>
            <p:extLst>
              <p:ext uri="{D42A27DB-BD31-4B8C-83A1-F6EECF244321}">
                <p14:modId xmlns:p14="http://schemas.microsoft.com/office/powerpoint/2010/main" val="23123462"/>
              </p:ext>
            </p:extLst>
          </p:nvPr>
        </p:nvGraphicFramePr>
        <p:xfrm>
          <a:off x="1922195" y="3429000"/>
          <a:ext cx="5605692" cy="24491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86800675"/>
      </p:ext>
    </p:extLst>
  </p:cSld>
  <p:clrMapOvr>
    <a:masterClrMapping/>
  </p:clrMapOvr>
  <p:transition>
    <p:newsflash/>
    <p:sndAc>
      <p:stSnd>
        <p:snd r:embed="rId2"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785786" y="357166"/>
            <a:ext cx="7889902" cy="5429288"/>
          </a:xfrm>
        </p:spPr>
        <p:txBody>
          <a:bodyPr>
            <a:noAutofit/>
          </a:bodyPr>
          <a:lstStyle/>
          <a:p>
            <a:pPr algn="just"/>
            <a:r>
              <a:rPr lang="ru-RU" sz="1800" dirty="0"/>
              <a:t>Результаты исследования свидетельствуют, что в целом честными (склейка позиций «абсолютно честные» и «довольно честные») жители региона считают средние школы, училища и техникумы (58,3%), поликлиники и больницы (51,3%), армию (51,2</a:t>
            </a:r>
            <a:r>
              <a:rPr lang="ru-RU" sz="1800" dirty="0" smtClean="0"/>
              <a:t>%).</a:t>
            </a:r>
          </a:p>
          <a:p>
            <a:pPr algn="just"/>
            <a:endParaRPr lang="ru-RU" sz="1800" dirty="0"/>
          </a:p>
          <a:p>
            <a:pPr algn="just"/>
            <a:r>
              <a:rPr lang="ru-RU" sz="1800" dirty="0"/>
              <a:t>В большинстве своем нечестными (склейка позиций «абсолютно нечестные» и «довольно нечестные») жители региона считают СМИ (49,7%), власти края и органы ГИБДД (по 47,5%), правоохранительные органы (полицию, прокуратуру и пр.) (46,6%) и политические партии (45,7%). Следует отметить, что относительно оценки честности окружных и районных судов мнения участников опроса разделились примерно поровну – около 1/3 считают их честными, другие, также около 1/3 части опрошенных, наоборот, не доверяют </a:t>
            </a:r>
            <a:r>
              <a:rPr lang="ru-RU" sz="1800" dirty="0" smtClean="0"/>
              <a:t>им.</a:t>
            </a:r>
            <a:endParaRPr lang="ru-RU" sz="1800" dirty="0"/>
          </a:p>
        </p:txBody>
      </p:sp>
    </p:spTree>
    <p:extLst>
      <p:ext uri="{BB962C8B-B14F-4D97-AF65-F5344CB8AC3E}">
        <p14:creationId xmlns:p14="http://schemas.microsoft.com/office/powerpoint/2010/main" val="3020197726"/>
      </p:ext>
    </p:extLst>
  </p:cSld>
  <p:clrMapOvr>
    <a:masterClrMapping/>
  </p:clrMapOvr>
  <p:transition>
    <p:newsflash/>
    <p:sndAc>
      <p:stSnd>
        <p:snd r:embed="rId2" name="camera.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755650" y="5733256"/>
            <a:ext cx="7920037"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1600" b="1" dirty="0" smtClean="0"/>
              <a:t>Рис. 4. </a:t>
            </a:r>
            <a:r>
              <a:rPr lang="ru-RU" sz="1600" dirty="0"/>
              <a:t>Оценка населением </a:t>
            </a:r>
            <a:r>
              <a:rPr lang="ru-RU" sz="1600" dirty="0" smtClean="0"/>
              <a:t>Алтайского </a:t>
            </a:r>
            <a:r>
              <a:rPr lang="ru-RU" sz="1600" dirty="0"/>
              <a:t>края честности и свободности от коррупции органов власти, </a:t>
            </a:r>
            <a:r>
              <a:rPr lang="ru-RU" sz="1600" i="1" dirty="0" smtClean="0"/>
              <a:t>%</a:t>
            </a:r>
            <a:endParaRPr kumimoji="0" lang="ru-RU" sz="1600" b="0" i="0" u="none" strike="noStrike" cap="none" normalizeH="0" baseline="0" dirty="0" smtClean="0">
              <a:ln>
                <a:noFill/>
              </a:ln>
              <a:solidFill>
                <a:schemeClr val="tx1"/>
              </a:solidFill>
              <a:effectLst/>
              <a:latin typeface="Arial" pitchFamily="34" charset="0"/>
            </a:endParaRPr>
          </a:p>
        </p:txBody>
      </p:sp>
      <p:graphicFrame>
        <p:nvGraphicFramePr>
          <p:cNvPr id="5" name="Диаграмма 4"/>
          <p:cNvGraphicFramePr/>
          <p:nvPr>
            <p:extLst>
              <p:ext uri="{D42A27DB-BD31-4B8C-83A1-F6EECF244321}">
                <p14:modId xmlns:p14="http://schemas.microsoft.com/office/powerpoint/2010/main" val="655594502"/>
              </p:ext>
            </p:extLst>
          </p:nvPr>
        </p:nvGraphicFramePr>
        <p:xfrm>
          <a:off x="755650" y="333375"/>
          <a:ext cx="7920038" cy="539988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sndAc>
      <p:stSnd>
        <p:snd r:embed="rId2" name="camera.wav"/>
      </p:stSnd>
    </p:sndAc>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2607</TotalTime>
  <Words>5308</Words>
  <Application>Microsoft Office PowerPoint</Application>
  <PresentationFormat>Экран (4:3)</PresentationFormat>
  <Paragraphs>721</Paragraphs>
  <Slides>45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45</vt:i4>
      </vt:variant>
    </vt:vector>
  </HeadingPairs>
  <TitlesOfParts>
    <vt:vector size="49" baseType="lpstr">
      <vt:lpstr>Arial</vt:lpstr>
      <vt:lpstr>Calibri</vt:lpstr>
      <vt:lpstr>Times New Roman</vt:lpstr>
      <vt:lpstr>Тема Office</vt:lpstr>
      <vt:lpstr> Доклад о результатах проведения социологического исследования  по оценке восприятия населением и предпринимательским сообществом уровня распространенности коррупции в Алтайском крае, а также эффективности антикоррупционной работы, проводимой государственными органами Алтайского края </vt:lpstr>
      <vt:lpstr>ОБЩАЯ ХАРАКТЕРИСТИКА ИССЛЕДОВАНИЯ</vt:lpstr>
      <vt:lpstr>Презентация PowerPoint</vt:lpstr>
      <vt:lpstr>Презентация PowerPoint</vt:lpstr>
      <vt:lpstr>БЫТОВАЯ КОРРУПЦИЯ В АЛТАЙСКОМ КРАЕ: АНАЛИЗ СТРУКТУРЫ, ПРИЧИН И МАСШАБОВ РАСПРОСТРАНЕНИЯ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ДЕЛОВАЯ КОРРУПЦИЯ В АЛТАЙСКОМ КРАЕ: АНАЛИЗ ВЗАИМОДЕЙСТВИЯ БИЗНЕСА И ВЛАСТИ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ОСНОВНЫЕ ВЫВОДЫ ПО РЕЗУЛЬТАТАМ ПРОВЕДЕННОГО МОНИТОРИНГА УРОВНЯ КОРРУПЦИИ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Благодарим за внимание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Пользователь Windows</cp:lastModifiedBy>
  <cp:revision>311</cp:revision>
  <dcterms:modified xsi:type="dcterms:W3CDTF">2023-05-26T12:04:29Z</dcterms:modified>
</cp:coreProperties>
</file>